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PT Sans Narrow" panose="020B0604020202020204" charset="0"/>
      <p:regular r:id="rId14"/>
      <p:bold r:id="rId15"/>
    </p:embeddedFont>
    <p:embeddedFont>
      <p:font typeface="Open Sans"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EE268D-0FB6-4E7B-8DF3-BF00EDB2E8BE}">
  <a:tblStyle styleId="{F9EE268D-0FB6-4E7B-8DF3-BF00EDB2E8BE}" styleName="Table_0">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F9E059E0-4455-40CA-8957-B4852C94C982}"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38" autoAdjust="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Most importantly, this</a:t>
            </a:r>
            <a:r>
              <a:rPr lang="en-US" baseline="0" dirty="0"/>
              <a:t> could also help government identify any abnormally high usage of electricity. Every year US loses 6 billion $ worth of </a:t>
            </a:r>
            <a:r>
              <a:rPr lang="en-US" baseline="0" dirty="0" err="1"/>
              <a:t>electridity</a:t>
            </a:r>
            <a:r>
              <a:rPr lang="en-US" baseline="0" dirty="0"/>
              <a:t> to electricity thefts!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  three datasets</a:t>
            </a:r>
            <a:r>
              <a:rPr lang="en-US" baseline="0" dirty="0"/>
              <a:t> we were presented with was from an Energy consumption survey in 1995. It provided us information on households – demographics of people living in the house, income, employment info etc.  Housing data  had information on the neighborhood of the house, area under air conditioner heater etc. Energy consumption had annual consumption info, info on various energy consumed like ---. Out of 91 features we had we picked up the relevant features and ignored features which had more than 95% invalid values and our final dataset.  From the data provided we are trying to identify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For</a:t>
            </a:r>
            <a:r>
              <a:rPr lang="en-US" baseline="0" dirty="0"/>
              <a:t> predicting features which affected energy consumption most, we tried out different models as shown in the table. We got best results from Random forest for feature selection and random forest for regression. We picked up the top 39 features from the variable importance plat as shown on the right and that gave us the lowest RMSE.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So,</a:t>
            </a:r>
            <a:r>
              <a:rPr lang="en-US" baseline="0" dirty="0"/>
              <a:t> to reduce energy consumption, we would have to take care of these features in specific.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For classifying consumers into ‘high’ and ‘low’ electricity</a:t>
            </a:r>
            <a:r>
              <a:rPr lang="en-US" baseline="0" dirty="0"/>
              <a:t> </a:t>
            </a:r>
            <a:r>
              <a:rPr lang="en-US" dirty="0"/>
              <a:t>consumers we set</a:t>
            </a:r>
            <a:r>
              <a:rPr lang="en-US" baseline="0" dirty="0"/>
              <a:t> a cutoff of 38650 thousands of BTU. We used the following model for addressing this classification problem.</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How and</a:t>
            </a:r>
            <a:r>
              <a:rPr lang="en-US" baseline="0" dirty="0"/>
              <a:t> whom does this information help? Who can use these?  Housing </a:t>
            </a:r>
            <a:r>
              <a:rPr lang="en-US" baseline="0" dirty="0" err="1"/>
              <a:t>socities</a:t>
            </a:r>
            <a:r>
              <a:rPr lang="en-US" baseline="0" dirty="0"/>
              <a:t> can take these features into consideration when starting a new project. An individual looking to buy a new house should also pay attention to these as electricity bills are fixed </a:t>
            </a:r>
            <a:r>
              <a:rPr lang="en-US" baseline="0" dirty="0" err="1"/>
              <a:t>monthy</a:t>
            </a:r>
            <a:r>
              <a:rPr lang="en-US" baseline="0" dirty="0"/>
              <a:t> cost.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a:t>
            </a:r>
            <a:r>
              <a:rPr lang="en-US" baseline="0" dirty="0"/>
              <a:t> study also indicated that houses in rural areas consumed maximum amount of electricity – possibly because they have bigger houses or they still use outdated appliances. This information could be useful for all electricity efficient appliances sellers to identify their potential market.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Our recommendation is government uses tiered</a:t>
            </a:r>
            <a:r>
              <a:rPr lang="en-US" baseline="0" dirty="0"/>
              <a:t> pricing system as shown. Different pricing for different brackets of electric energy consumers. This </a:t>
            </a:r>
            <a:r>
              <a:rPr lang="en-US" baseline="0" dirty="0" err="1"/>
              <a:t>couls</a:t>
            </a:r>
            <a:r>
              <a:rPr lang="en-US" baseline="0" dirty="0"/>
              <a:t> push people </a:t>
            </a:r>
            <a:r>
              <a:rPr lang="en-US" baseline="0" dirty="0" err="1"/>
              <a:t>tp</a:t>
            </a:r>
            <a:r>
              <a:rPr lang="en-US" baseline="0" dirty="0"/>
              <a:t> reduce their electricity consumption usage.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rtl="0">
              <a:spcBef>
                <a:spcPts val="0"/>
              </a:spcBef>
              <a:buClr>
                <a:schemeClr val="accent3"/>
              </a:buClr>
              <a:buSzPct val="100000"/>
              <a:defRPr sz="13000">
                <a:solidFill>
                  <a:schemeClr val="accent3"/>
                </a:solidFill>
              </a:defRPr>
            </a:lvl1pPr>
            <a:lvl2pPr lvl="1" algn="ctr" rtl="0">
              <a:spcBef>
                <a:spcPts val="0"/>
              </a:spcBef>
              <a:buClr>
                <a:schemeClr val="accent3"/>
              </a:buClr>
              <a:buSzPct val="100000"/>
              <a:defRPr sz="13000">
                <a:solidFill>
                  <a:schemeClr val="accent3"/>
                </a:solidFill>
              </a:defRPr>
            </a:lvl2pPr>
            <a:lvl3pPr lvl="2" algn="ctr" rtl="0">
              <a:spcBef>
                <a:spcPts val="0"/>
              </a:spcBef>
              <a:buClr>
                <a:schemeClr val="accent3"/>
              </a:buClr>
              <a:buSzPct val="100000"/>
              <a:defRPr sz="13000">
                <a:solidFill>
                  <a:schemeClr val="accent3"/>
                </a:solidFill>
              </a:defRPr>
            </a:lvl3pPr>
            <a:lvl4pPr lvl="3" algn="ctr" rtl="0">
              <a:spcBef>
                <a:spcPts val="0"/>
              </a:spcBef>
              <a:buClr>
                <a:schemeClr val="accent3"/>
              </a:buClr>
              <a:buSzPct val="100000"/>
              <a:defRPr sz="13000">
                <a:solidFill>
                  <a:schemeClr val="accent3"/>
                </a:solidFill>
              </a:defRPr>
            </a:lvl4pPr>
            <a:lvl5pPr lvl="4" algn="ctr" rtl="0">
              <a:spcBef>
                <a:spcPts val="0"/>
              </a:spcBef>
              <a:buClr>
                <a:schemeClr val="accent3"/>
              </a:buClr>
              <a:buSzPct val="100000"/>
              <a:defRPr sz="13000">
                <a:solidFill>
                  <a:schemeClr val="accent3"/>
                </a:solidFill>
              </a:defRPr>
            </a:lvl5pPr>
            <a:lvl6pPr lvl="5" algn="ctr" rtl="0">
              <a:spcBef>
                <a:spcPts val="0"/>
              </a:spcBef>
              <a:buClr>
                <a:schemeClr val="accent3"/>
              </a:buClr>
              <a:buSzPct val="100000"/>
              <a:defRPr sz="13000">
                <a:solidFill>
                  <a:schemeClr val="accent3"/>
                </a:solidFill>
              </a:defRPr>
            </a:lvl6pPr>
            <a:lvl7pPr lvl="6" algn="ctr" rtl="0">
              <a:spcBef>
                <a:spcPts val="0"/>
              </a:spcBef>
              <a:buClr>
                <a:schemeClr val="accent3"/>
              </a:buClr>
              <a:buSzPct val="100000"/>
              <a:defRPr sz="13000">
                <a:solidFill>
                  <a:schemeClr val="accent3"/>
                </a:solidFill>
              </a:defRPr>
            </a:lvl7pPr>
            <a:lvl8pPr lvl="7" algn="ctr" rtl="0">
              <a:spcBef>
                <a:spcPts val="0"/>
              </a:spcBef>
              <a:buClr>
                <a:schemeClr val="accent3"/>
              </a:buClr>
              <a:buSzPct val="100000"/>
              <a:defRPr sz="13000">
                <a:solidFill>
                  <a:schemeClr val="accent3"/>
                </a:solidFill>
              </a:defRPr>
            </a:lvl8pPr>
            <a:lvl9pPr lvl="8" algn="ctr" rtl="0">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rtl="0">
              <a:spcBef>
                <a:spcPts val="0"/>
              </a:spcBef>
              <a:buClr>
                <a:schemeClr val="dk2"/>
              </a:buClr>
              <a:buSzPct val="100000"/>
              <a:defRPr sz="5400" b="0">
                <a:solidFill>
                  <a:schemeClr val="dk2"/>
                </a:solidFill>
              </a:defRPr>
            </a:lvl1pPr>
            <a:lvl2pPr lvl="1" rtl="0">
              <a:spcBef>
                <a:spcPts val="0"/>
              </a:spcBef>
              <a:buClr>
                <a:schemeClr val="dk2"/>
              </a:buClr>
              <a:buSzPct val="100000"/>
              <a:defRPr sz="5400" b="0">
                <a:solidFill>
                  <a:schemeClr val="dk2"/>
                </a:solidFill>
              </a:defRPr>
            </a:lvl2pPr>
            <a:lvl3pPr lvl="2" rtl="0">
              <a:spcBef>
                <a:spcPts val="0"/>
              </a:spcBef>
              <a:buClr>
                <a:schemeClr val="dk2"/>
              </a:buClr>
              <a:buSzPct val="100000"/>
              <a:defRPr sz="5400" b="0">
                <a:solidFill>
                  <a:schemeClr val="dk2"/>
                </a:solidFill>
              </a:defRPr>
            </a:lvl3pPr>
            <a:lvl4pPr lvl="3" rtl="0">
              <a:spcBef>
                <a:spcPts val="0"/>
              </a:spcBef>
              <a:buClr>
                <a:schemeClr val="dk2"/>
              </a:buClr>
              <a:buSzPct val="100000"/>
              <a:defRPr sz="5400" b="0">
                <a:solidFill>
                  <a:schemeClr val="dk2"/>
                </a:solidFill>
              </a:defRPr>
            </a:lvl4pPr>
            <a:lvl5pPr lvl="4" rtl="0">
              <a:spcBef>
                <a:spcPts val="0"/>
              </a:spcBef>
              <a:buClr>
                <a:schemeClr val="dk2"/>
              </a:buClr>
              <a:buSzPct val="100000"/>
              <a:defRPr sz="5400" b="0">
                <a:solidFill>
                  <a:schemeClr val="dk2"/>
                </a:solidFill>
              </a:defRPr>
            </a:lvl5pPr>
            <a:lvl6pPr lvl="5" rtl="0">
              <a:spcBef>
                <a:spcPts val="0"/>
              </a:spcBef>
              <a:buClr>
                <a:schemeClr val="dk2"/>
              </a:buClr>
              <a:buSzPct val="100000"/>
              <a:defRPr sz="5400" b="0">
                <a:solidFill>
                  <a:schemeClr val="dk2"/>
                </a:solidFill>
              </a:defRPr>
            </a:lvl6pPr>
            <a:lvl7pPr lvl="6" rtl="0">
              <a:spcBef>
                <a:spcPts val="0"/>
              </a:spcBef>
              <a:buClr>
                <a:schemeClr val="dk2"/>
              </a:buClr>
              <a:buSzPct val="100000"/>
              <a:defRPr sz="5400" b="0">
                <a:solidFill>
                  <a:schemeClr val="dk2"/>
                </a:solidFill>
              </a:defRPr>
            </a:lvl7pPr>
            <a:lvl8pPr lvl="7" rtl="0">
              <a:spcBef>
                <a:spcPts val="0"/>
              </a:spcBef>
              <a:buClr>
                <a:schemeClr val="dk2"/>
              </a:buClr>
              <a:buSzPct val="100000"/>
              <a:defRPr sz="5400" b="0">
                <a:solidFill>
                  <a:schemeClr val="dk2"/>
                </a:solidFill>
              </a:defRPr>
            </a:lvl8pPr>
            <a:lvl9pPr lvl="8" rtl="0">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GB" sz="1000">
                <a:solidFill>
                  <a:schemeClr val="dk2"/>
                </a:solidFill>
                <a:latin typeface="Open Sans"/>
                <a:ea typeface="Open Sans"/>
                <a:cs typeface="Open Sans"/>
                <a:sym typeface="Open Sans"/>
              </a:rPr>
              <a:t>‹#›</a:t>
            </a:fld>
            <a:endParaRPr lang="en-GB"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GB"/>
              <a:t>Profiling Household  Energy Consumption</a:t>
            </a:r>
          </a:p>
        </p:txBody>
      </p:sp>
      <p:sp>
        <p:nvSpPr>
          <p:cNvPr id="67" name="Shape 67"/>
          <p:cNvSpPr txBox="1">
            <a:spLocks noGrp="1"/>
          </p:cNvSpPr>
          <p:nvPr>
            <p:ph type="subTitle" idx="1"/>
          </p:nvPr>
        </p:nvSpPr>
        <p:spPr>
          <a:xfrm>
            <a:off x="2136750" y="2774164"/>
            <a:ext cx="4870500" cy="792600"/>
          </a:xfrm>
          <a:prstGeom prst="rect">
            <a:avLst/>
          </a:prstGeom>
        </p:spPr>
        <p:txBody>
          <a:bodyPr lIns="91425" tIns="91425" rIns="91425" bIns="91425" anchor="t" anchorCtr="0">
            <a:noAutofit/>
          </a:bodyPr>
          <a:lstStyle/>
          <a:p>
            <a:pPr lvl="0" rtl="0">
              <a:spcBef>
                <a:spcPts val="0"/>
              </a:spcBef>
              <a:buNone/>
            </a:pPr>
            <a:r>
              <a:rPr lang="en-GB">
                <a:solidFill>
                  <a:srgbClr val="666666"/>
                </a:solidFill>
              </a:rPr>
              <a:t>TEAM - H</a:t>
            </a:r>
          </a:p>
          <a:p>
            <a:pPr lvl="0">
              <a:spcBef>
                <a:spcPts val="0"/>
              </a:spcBef>
              <a:buNone/>
            </a:pPr>
            <a:r>
              <a:rPr lang="en-GB" sz="1000"/>
              <a:t>Abhishek Jain</a:t>
            </a:r>
          </a:p>
          <a:p>
            <a:pPr lvl="0">
              <a:spcBef>
                <a:spcPts val="0"/>
              </a:spcBef>
              <a:buNone/>
            </a:pPr>
            <a:r>
              <a:rPr lang="en-GB" sz="1000"/>
              <a:t>Bo Wang</a:t>
            </a:r>
            <a:br>
              <a:rPr lang="en-GB" sz="1000"/>
            </a:br>
            <a:r>
              <a:rPr lang="en-GB" sz="1000"/>
              <a:t>Rashmi Upadhyaya</a:t>
            </a:r>
          </a:p>
          <a:p>
            <a:pPr lvl="0">
              <a:spcBef>
                <a:spcPts val="0"/>
              </a:spcBef>
              <a:buNone/>
            </a:pPr>
            <a:r>
              <a:rPr lang="en-GB" sz="1000"/>
              <a:t>Yuyue Jiang</a:t>
            </a:r>
          </a:p>
          <a:p>
            <a:pPr lvl="0">
              <a:spcBef>
                <a:spcPts val="0"/>
              </a:spcBef>
              <a:buNone/>
            </a:pPr>
            <a:endParaRPr sz="1000"/>
          </a:p>
          <a:p>
            <a:pPr lvl="0">
              <a:spcBef>
                <a:spcPts val="0"/>
              </a:spcBef>
              <a:buNone/>
            </a:pPr>
            <a:endParaRPr sz="100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41"/>
    </mc:Choice>
    <mc:Fallback>
      <p:transition spd="slow" advTm="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How does this information help?</a:t>
            </a:r>
          </a:p>
          <a:p>
            <a:pPr lvl="0">
              <a:spcBef>
                <a:spcPts val="0"/>
              </a:spcBef>
              <a:buNone/>
            </a:pPr>
            <a:endParaRPr/>
          </a:p>
        </p:txBody>
      </p:sp>
      <p:sp>
        <p:nvSpPr>
          <p:cNvPr id="151" name="Shape 151"/>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lgn="just" rtl="0">
              <a:spcBef>
                <a:spcPts val="0"/>
              </a:spcBef>
              <a:spcAft>
                <a:spcPts val="0"/>
              </a:spcAft>
              <a:buNone/>
            </a:pPr>
            <a:endParaRPr sz="1200" dirty="0">
              <a:solidFill>
                <a:srgbClr val="000000"/>
              </a:solidFill>
              <a:latin typeface="Arial"/>
              <a:ea typeface="Arial"/>
              <a:cs typeface="Arial"/>
              <a:sym typeface="Arial"/>
            </a:endParaRPr>
          </a:p>
          <a:p>
            <a:pPr lvl="0" rtl="0">
              <a:lnSpc>
                <a:spcPct val="100000"/>
              </a:lnSpc>
              <a:spcBef>
                <a:spcPts val="0"/>
              </a:spcBef>
              <a:spcAft>
                <a:spcPts val="0"/>
              </a:spcAft>
              <a:buNone/>
            </a:pPr>
            <a:endParaRPr sz="1400" b="1" dirty="0">
              <a:solidFill>
                <a:srgbClr val="000000"/>
              </a:solidFill>
              <a:latin typeface="Arial"/>
              <a:ea typeface="Arial"/>
              <a:cs typeface="Arial"/>
              <a:sym typeface="Arial"/>
            </a:endParaRPr>
          </a:p>
          <a:p>
            <a:pPr lvl="0" rtl="0">
              <a:lnSpc>
                <a:spcPct val="100000"/>
              </a:lnSpc>
              <a:spcBef>
                <a:spcPts val="0"/>
              </a:spcBef>
              <a:spcAft>
                <a:spcPts val="0"/>
              </a:spcAft>
              <a:buNone/>
            </a:pPr>
            <a:endParaRPr sz="1400" b="1" dirty="0">
              <a:solidFill>
                <a:srgbClr val="000000"/>
              </a:solidFill>
              <a:latin typeface="Arial"/>
              <a:ea typeface="Arial"/>
              <a:cs typeface="Arial"/>
              <a:sym typeface="Arial"/>
            </a:endParaRPr>
          </a:p>
          <a:p>
            <a:pPr lvl="0" rtl="0">
              <a:lnSpc>
                <a:spcPct val="100000"/>
              </a:lnSpc>
              <a:spcBef>
                <a:spcPts val="0"/>
              </a:spcBef>
              <a:spcAft>
                <a:spcPts val="0"/>
              </a:spcAft>
              <a:buNone/>
            </a:pPr>
            <a:r>
              <a:rPr lang="en-GB" dirty="0"/>
              <a:t>Help government identify electricity theft : </a:t>
            </a:r>
          </a:p>
          <a:p>
            <a:pPr lvl="0" rtl="0">
              <a:lnSpc>
                <a:spcPct val="100000"/>
              </a:lnSpc>
              <a:spcBef>
                <a:spcPts val="0"/>
              </a:spcBef>
              <a:spcAft>
                <a:spcPts val="0"/>
              </a:spcAft>
              <a:buNone/>
            </a:pPr>
            <a:r>
              <a:rPr lang="en-GB" dirty="0"/>
              <a:t>    </a:t>
            </a:r>
            <a:r>
              <a:rPr lang="en-GB" sz="1300" dirty="0"/>
              <a:t>As much as $6 billion lost annually in US!</a:t>
            </a:r>
          </a:p>
          <a:p>
            <a:pPr lvl="0">
              <a:spcBef>
                <a:spcPts val="0"/>
              </a:spcBef>
              <a:buNone/>
            </a:pPr>
            <a:endParaRPr dirty="0"/>
          </a:p>
        </p:txBody>
      </p:sp>
      <p:pic>
        <p:nvPicPr>
          <p:cNvPr id="152" name="Shape 152"/>
          <p:cNvPicPr preferRelativeResize="0"/>
          <p:nvPr/>
        </p:nvPicPr>
        <p:blipFill rotWithShape="1">
          <a:blip r:embed="rId5">
            <a:alphaModFix/>
          </a:blip>
          <a:srcRect b="5926"/>
          <a:stretch/>
        </p:blipFill>
        <p:spPr>
          <a:xfrm>
            <a:off x="7211950" y="967849"/>
            <a:ext cx="1834749" cy="2171076"/>
          </a:xfrm>
          <a:prstGeom prst="rect">
            <a:avLst/>
          </a:prstGeom>
          <a:noFill/>
          <a:ln>
            <a:noFill/>
          </a:ln>
        </p:spPr>
      </p:pic>
      <p:sp>
        <p:nvSpPr>
          <p:cNvPr id="153" name="Shape 153"/>
          <p:cNvSpPr txBox="1"/>
          <p:nvPr/>
        </p:nvSpPr>
        <p:spPr>
          <a:xfrm>
            <a:off x="311700" y="3342775"/>
            <a:ext cx="3000000" cy="3000000"/>
          </a:xfrm>
          <a:prstGeom prst="rect">
            <a:avLst/>
          </a:prstGeom>
          <a:noFill/>
          <a:ln>
            <a:noFill/>
          </a:ln>
        </p:spPr>
        <p:txBody>
          <a:bodyPr lIns="91425" tIns="91425" rIns="91425" bIns="91425" anchor="ctr" anchorCtr="0">
            <a:noAutofit/>
          </a:bodyPr>
          <a:lstStyle/>
          <a:p>
            <a:pPr lvl="0" rtl="0">
              <a:spcBef>
                <a:spcPts val="0"/>
              </a:spcBef>
              <a:buNone/>
            </a:pPr>
            <a:r>
              <a:rPr lang="en-GB" sz="700"/>
              <a:t>Source : http://remagazine.coop/power-theft/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821"/>
    </mc:Choice>
    <mc:Fallback>
      <p:transition spd="slow" advTm="17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2286000" lvl="0" indent="0" rtl="0">
              <a:spcBef>
                <a:spcPts val="0"/>
              </a:spcBef>
              <a:buNone/>
            </a:pPr>
            <a:r>
              <a:rPr lang="en-GB" sz="4800" b="1"/>
              <a:t>Thank You</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79"/>
    </mc:Choice>
    <mc:Fallback>
      <p:transition spd="slow" advTm="3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Data set and Problem Statement </a:t>
            </a:r>
          </a:p>
        </p:txBody>
      </p:sp>
      <p:sp>
        <p:nvSpPr>
          <p:cNvPr id="73" name="Shape 7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GB" sz="1200" b="1"/>
              <a:t>Dataset for Residential Energy Consumption Survey taken in 1995</a:t>
            </a:r>
            <a:r>
              <a:rPr lang="en-GB" b="1"/>
              <a:t> -</a:t>
            </a:r>
          </a:p>
          <a:p>
            <a:pPr lvl="0">
              <a:spcBef>
                <a:spcPts val="0"/>
              </a:spcBef>
              <a:buNone/>
            </a:pPr>
            <a:endParaRPr/>
          </a:p>
          <a:p>
            <a:pPr lvl="0">
              <a:spcBef>
                <a:spcPts val="0"/>
              </a:spcBef>
              <a:buNone/>
            </a:pPr>
            <a:endParaRPr/>
          </a:p>
        </p:txBody>
      </p:sp>
      <p:sp>
        <p:nvSpPr>
          <p:cNvPr id="74" name="Shape 74"/>
          <p:cNvSpPr txBox="1"/>
          <p:nvPr/>
        </p:nvSpPr>
        <p:spPr>
          <a:xfrm>
            <a:off x="661475" y="1862725"/>
            <a:ext cx="1203000" cy="14793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5" name="Shape 75"/>
          <p:cNvSpPr/>
          <p:nvPr/>
        </p:nvSpPr>
        <p:spPr>
          <a:xfrm>
            <a:off x="661475" y="1931850"/>
            <a:ext cx="1382700" cy="1830600"/>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000" b="1"/>
              <a:t>Household data  -</a:t>
            </a:r>
            <a:r>
              <a:rPr lang="en-GB"/>
              <a:t> </a:t>
            </a:r>
            <a:r>
              <a:rPr lang="en-GB" sz="900"/>
              <a:t>Demographic informations  of people like age, income, employment etc.</a:t>
            </a:r>
            <a:br>
              <a:rPr lang="en-GB" sz="900"/>
            </a:br>
            <a:br>
              <a:rPr lang="en-GB" sz="900"/>
            </a:br>
            <a:r>
              <a:rPr lang="en-GB" sz="900"/>
              <a:t>(29  features and 4382 rows)</a:t>
            </a:r>
          </a:p>
        </p:txBody>
      </p:sp>
      <p:sp>
        <p:nvSpPr>
          <p:cNvPr id="76" name="Shape 76"/>
          <p:cNvSpPr/>
          <p:nvPr/>
        </p:nvSpPr>
        <p:spPr>
          <a:xfrm>
            <a:off x="2503850" y="1931850"/>
            <a:ext cx="1285800" cy="1830600"/>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000" b="1"/>
              <a:t>Housing data -</a:t>
            </a:r>
            <a:r>
              <a:rPr lang="en-GB"/>
              <a:t> </a:t>
            </a:r>
            <a:r>
              <a:rPr lang="en-GB" sz="900"/>
              <a:t>type of neighborhood the house is located in, the total area of the house and the area air conditioned, area heated etc</a:t>
            </a:r>
          </a:p>
          <a:p>
            <a:pPr lvl="0">
              <a:spcBef>
                <a:spcPts val="0"/>
              </a:spcBef>
              <a:buNone/>
            </a:pPr>
            <a:endParaRPr sz="900"/>
          </a:p>
          <a:p>
            <a:pPr lvl="0">
              <a:spcBef>
                <a:spcPts val="0"/>
              </a:spcBef>
              <a:buNone/>
            </a:pPr>
            <a:r>
              <a:rPr lang="en-GB" sz="900"/>
              <a:t>(30 features and 4382 rows)</a:t>
            </a:r>
          </a:p>
          <a:p>
            <a:pPr lvl="0">
              <a:spcBef>
                <a:spcPts val="0"/>
              </a:spcBef>
              <a:buNone/>
            </a:pPr>
            <a:endParaRPr/>
          </a:p>
        </p:txBody>
      </p:sp>
      <p:sp>
        <p:nvSpPr>
          <p:cNvPr id="77" name="Shape 77"/>
          <p:cNvSpPr/>
          <p:nvPr/>
        </p:nvSpPr>
        <p:spPr>
          <a:xfrm>
            <a:off x="4325625" y="1931850"/>
            <a:ext cx="1382700" cy="1830600"/>
          </a:xfrm>
          <a:prstGeom prst="rect">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b="1" dirty="0"/>
          </a:p>
          <a:p>
            <a:pPr lvl="0">
              <a:spcBef>
                <a:spcPts val="0"/>
              </a:spcBef>
              <a:buNone/>
            </a:pPr>
            <a:r>
              <a:rPr lang="en-GB" sz="1000" b="1" dirty="0"/>
              <a:t>Energy </a:t>
            </a:r>
          </a:p>
          <a:p>
            <a:pPr lvl="0">
              <a:spcBef>
                <a:spcPts val="0"/>
              </a:spcBef>
              <a:buNone/>
            </a:pPr>
            <a:r>
              <a:rPr lang="en-GB" sz="1000" b="1" dirty="0"/>
              <a:t>consumption  data -</a:t>
            </a:r>
            <a:r>
              <a:rPr lang="en-GB" dirty="0"/>
              <a:t> </a:t>
            </a:r>
            <a:r>
              <a:rPr lang="en-GB" sz="900" dirty="0"/>
              <a:t>annual household consumption of energy like electric energy, gas, fuel etc.</a:t>
            </a:r>
            <a:br>
              <a:rPr lang="en-GB" sz="900" dirty="0"/>
            </a:br>
            <a:br>
              <a:rPr lang="en-GB" sz="900" dirty="0"/>
            </a:br>
            <a:r>
              <a:rPr lang="en-GB" sz="900" dirty="0"/>
              <a:t>(32 features and 4382 rows) </a:t>
            </a:r>
          </a:p>
        </p:txBody>
      </p:sp>
      <p:sp>
        <p:nvSpPr>
          <p:cNvPr id="78" name="Shape 78"/>
          <p:cNvSpPr/>
          <p:nvPr/>
        </p:nvSpPr>
        <p:spPr>
          <a:xfrm>
            <a:off x="6053850" y="2415775"/>
            <a:ext cx="525300" cy="207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7021575" y="1911025"/>
            <a:ext cx="1285800" cy="1830600"/>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b="1"/>
          </a:p>
          <a:p>
            <a:pPr lvl="0">
              <a:spcBef>
                <a:spcPts val="0"/>
              </a:spcBef>
              <a:buNone/>
            </a:pPr>
            <a:r>
              <a:rPr lang="en-GB" sz="1000" b="1"/>
              <a:t>Relevant dataset for electric energy consumption study</a:t>
            </a:r>
            <a:br>
              <a:rPr lang="en-GB" sz="900"/>
            </a:br>
            <a:br>
              <a:rPr lang="en-GB" sz="900"/>
            </a:br>
            <a:r>
              <a:rPr lang="en-GB" sz="900"/>
              <a:t>(51 features and 4381 rows)</a:t>
            </a:r>
          </a:p>
        </p:txBody>
      </p:sp>
      <p:sp>
        <p:nvSpPr>
          <p:cNvPr id="80" name="Shape 80"/>
          <p:cNvSpPr/>
          <p:nvPr/>
        </p:nvSpPr>
        <p:spPr>
          <a:xfrm>
            <a:off x="2154750" y="2766975"/>
            <a:ext cx="179700" cy="207300"/>
          </a:xfrm>
          <a:prstGeom prst="mathPlus">
            <a:avLst>
              <a:gd name="adj1" fmla="val 2352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3967787" y="2766975"/>
            <a:ext cx="179700" cy="207300"/>
          </a:xfrm>
          <a:prstGeom prst="mathPlus">
            <a:avLst>
              <a:gd name="adj1" fmla="val 2352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txBox="1"/>
          <p:nvPr/>
        </p:nvSpPr>
        <p:spPr>
          <a:xfrm>
            <a:off x="467900" y="3886425"/>
            <a:ext cx="7839600" cy="8916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GB" sz="1200" b="1" dirty="0">
                <a:solidFill>
                  <a:schemeClr val="dk2"/>
                </a:solidFill>
                <a:latin typeface="Open Sans"/>
                <a:ea typeface="Open Sans"/>
                <a:cs typeface="Open Sans"/>
                <a:sym typeface="Open Sans"/>
              </a:rPr>
              <a:t>What are the features that are affecting the consumption of electricity? </a:t>
            </a:r>
          </a:p>
          <a:p>
            <a:pPr lvl="0" rtl="0">
              <a:lnSpc>
                <a:spcPct val="115000"/>
              </a:lnSpc>
              <a:spcBef>
                <a:spcPts val="0"/>
              </a:spcBef>
              <a:spcAft>
                <a:spcPts val="1600"/>
              </a:spcAft>
              <a:buNone/>
            </a:pPr>
            <a:r>
              <a:rPr lang="en-GB" sz="1200" b="1" dirty="0">
                <a:solidFill>
                  <a:schemeClr val="dk2"/>
                </a:solidFill>
                <a:latin typeface="Open Sans"/>
                <a:ea typeface="Open Sans"/>
                <a:cs typeface="Open Sans"/>
                <a:sym typeface="Open Sans"/>
              </a:rPr>
              <a:t>How to clearly distinguish ‘low’ and ‘high’ consumers?</a:t>
            </a:r>
          </a:p>
        </p:txBody>
      </p:sp>
      <p:sp>
        <p:nvSpPr>
          <p:cNvPr id="83" name="Shape 83"/>
          <p:cNvSpPr txBox="1"/>
          <p:nvPr/>
        </p:nvSpPr>
        <p:spPr>
          <a:xfrm>
            <a:off x="5715000" y="2563975"/>
            <a:ext cx="1203000" cy="707400"/>
          </a:xfrm>
          <a:prstGeom prst="rect">
            <a:avLst/>
          </a:prstGeom>
          <a:noFill/>
          <a:ln>
            <a:noFill/>
          </a:ln>
        </p:spPr>
        <p:txBody>
          <a:bodyPr lIns="91425" tIns="91425" rIns="91425" bIns="91425" anchor="t" anchorCtr="0">
            <a:noAutofit/>
          </a:bodyPr>
          <a:lstStyle/>
          <a:p>
            <a:pPr lvl="0" algn="ctr">
              <a:spcBef>
                <a:spcPts val="0"/>
              </a:spcBef>
              <a:buNone/>
            </a:pPr>
            <a:r>
              <a:rPr lang="en-GB" sz="1000"/>
              <a:t>Data Cleaning   removing missing values and  columns not relevant for study</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272"/>
    </mc:Choice>
    <mc:Fallback>
      <p:transition spd="slow" advTm="58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Features contributing most to electricity consumption : Prediction </a:t>
            </a:r>
          </a:p>
        </p:txBody>
      </p:sp>
      <p:graphicFrame>
        <p:nvGraphicFramePr>
          <p:cNvPr id="89" name="Shape 89"/>
          <p:cNvGraphicFramePr/>
          <p:nvPr>
            <p:extLst>
              <p:ext uri="{D42A27DB-BD31-4B8C-83A1-F6EECF244321}">
                <p14:modId xmlns:p14="http://schemas.microsoft.com/office/powerpoint/2010/main" val="2944380029"/>
              </p:ext>
            </p:extLst>
          </p:nvPr>
        </p:nvGraphicFramePr>
        <p:xfrm>
          <a:off x="415425" y="1881050"/>
          <a:ext cx="6200775" cy="2997200"/>
        </p:xfrm>
        <a:graphic>
          <a:graphicData uri="http://schemas.openxmlformats.org/drawingml/2006/table">
            <a:tbl>
              <a:tblPr>
                <a:noFill/>
                <a:tableStyleId>{F9EE268D-0FB6-4E7B-8DF3-BF00EDB2E8BE}</a:tableStyleId>
              </a:tblPr>
              <a:tblGrid>
                <a:gridCol w="2505075">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0">
                <a:tc>
                  <a:txBody>
                    <a:bodyPr/>
                    <a:lstStyle/>
                    <a:p>
                      <a:pPr lvl="0" rtl="0">
                        <a:spcBef>
                          <a:spcPts val="0"/>
                        </a:spcBef>
                        <a:buNone/>
                      </a:pPr>
                      <a:r>
                        <a:rPr lang="en-GB" sz="1000" b="1">
                          <a:solidFill>
                            <a:schemeClr val="bg2"/>
                          </a:solidFill>
                        </a:rPr>
                        <a:t>Method Tried</a:t>
                      </a:r>
                    </a:p>
                  </a:txBody>
                  <a:tcPr marL="63500" marR="63500" marT="63500" marB="63500"/>
                </a:tc>
                <a:tc>
                  <a:txBody>
                    <a:bodyPr/>
                    <a:lstStyle/>
                    <a:p>
                      <a:pPr lvl="0" rtl="0">
                        <a:spcBef>
                          <a:spcPts val="0"/>
                        </a:spcBef>
                        <a:buNone/>
                      </a:pPr>
                      <a:r>
                        <a:rPr lang="en-GB" sz="1000" b="1">
                          <a:solidFill>
                            <a:schemeClr val="bg2"/>
                          </a:solidFill>
                        </a:rPr>
                        <a:t>R Squared Value</a:t>
                      </a:r>
                    </a:p>
                  </a:txBody>
                  <a:tcPr marL="63500" marR="63500" marT="63500" marB="63500"/>
                </a:tc>
                <a:tc>
                  <a:txBody>
                    <a:bodyPr/>
                    <a:lstStyle/>
                    <a:p>
                      <a:pPr lvl="0" rtl="0">
                        <a:spcBef>
                          <a:spcPts val="0"/>
                        </a:spcBef>
                        <a:buNone/>
                      </a:pPr>
                      <a:r>
                        <a:rPr lang="en-GB" sz="1000" b="1">
                          <a:solidFill>
                            <a:schemeClr val="bg2"/>
                          </a:solidFill>
                        </a:rPr>
                        <a:t>Root Mean Squared Error (Million BTU)</a:t>
                      </a:r>
                    </a:p>
                  </a:txBody>
                  <a:tcPr marL="63500" marR="63500" marT="63500" marB="63500"/>
                </a:tc>
                <a:extLst>
                  <a:ext uri="{0D108BD9-81ED-4DB2-BD59-A6C34878D82A}">
                    <a16:rowId xmlns:a16="http://schemas.microsoft.com/office/drawing/2014/main" val="10000"/>
                  </a:ext>
                </a:extLst>
              </a:tr>
              <a:tr h="0">
                <a:tc>
                  <a:txBody>
                    <a:bodyPr/>
                    <a:lstStyle/>
                    <a:p>
                      <a:pPr lvl="0" rtl="0">
                        <a:spcBef>
                          <a:spcPts val="0"/>
                        </a:spcBef>
                        <a:buNone/>
                      </a:pPr>
                      <a:r>
                        <a:rPr lang="en-GB" sz="1000">
                          <a:solidFill>
                            <a:schemeClr val="bg2"/>
                          </a:solidFill>
                        </a:rPr>
                        <a:t>All features(51) + Linear Regression</a:t>
                      </a:r>
                    </a:p>
                  </a:txBody>
                  <a:tcPr marL="63500" marR="63500" marT="63500" marB="63500"/>
                </a:tc>
                <a:tc>
                  <a:txBody>
                    <a:bodyPr/>
                    <a:lstStyle/>
                    <a:p>
                      <a:pPr lvl="0" rtl="0">
                        <a:spcBef>
                          <a:spcPts val="0"/>
                        </a:spcBef>
                        <a:buNone/>
                      </a:pPr>
                      <a:r>
                        <a:rPr lang="en-GB" sz="1000">
                          <a:solidFill>
                            <a:schemeClr val="bg2"/>
                          </a:solidFill>
                        </a:rPr>
                        <a:t>0.4039074</a:t>
                      </a:r>
                    </a:p>
                  </a:txBody>
                  <a:tcPr marL="63500" marR="63500" marT="63500" marB="63500"/>
                </a:tc>
                <a:tc>
                  <a:txBody>
                    <a:bodyPr/>
                    <a:lstStyle/>
                    <a:p>
                      <a:pPr lvl="0" rtl="0">
                        <a:spcBef>
                          <a:spcPts val="0"/>
                        </a:spcBef>
                        <a:buNone/>
                      </a:pPr>
                      <a:r>
                        <a:rPr lang="en-GB" sz="1000">
                          <a:solidFill>
                            <a:schemeClr val="bg2"/>
                          </a:solidFill>
                        </a:rPr>
                        <a:t>19761.77</a:t>
                      </a:r>
                    </a:p>
                  </a:txBody>
                  <a:tcPr marL="63500" marR="63500" marT="63500" marB="63500"/>
                </a:tc>
                <a:extLst>
                  <a:ext uri="{0D108BD9-81ED-4DB2-BD59-A6C34878D82A}">
                    <a16:rowId xmlns:a16="http://schemas.microsoft.com/office/drawing/2014/main" val="10001"/>
                  </a:ext>
                </a:extLst>
              </a:tr>
              <a:tr h="0">
                <a:tc>
                  <a:txBody>
                    <a:bodyPr/>
                    <a:lstStyle/>
                    <a:p>
                      <a:pPr lvl="0" rtl="0">
                        <a:spcBef>
                          <a:spcPts val="0"/>
                        </a:spcBef>
                        <a:buNone/>
                      </a:pPr>
                      <a:r>
                        <a:rPr lang="en-GB" sz="1000">
                          <a:solidFill>
                            <a:schemeClr val="bg2"/>
                          </a:solidFill>
                        </a:rPr>
                        <a:t>All features(51) + Random Forest Regression</a:t>
                      </a:r>
                    </a:p>
                  </a:txBody>
                  <a:tcPr marL="63500" marR="63500" marT="63500" marB="63500"/>
                </a:tc>
                <a:tc>
                  <a:txBody>
                    <a:bodyPr/>
                    <a:lstStyle/>
                    <a:p>
                      <a:pPr lvl="0" rtl="0">
                        <a:spcBef>
                          <a:spcPts val="0"/>
                        </a:spcBef>
                        <a:buNone/>
                      </a:pPr>
                      <a:r>
                        <a:rPr lang="en-GB" sz="1000">
                          <a:solidFill>
                            <a:schemeClr val="bg2"/>
                          </a:solidFill>
                        </a:rPr>
                        <a:t>0.41034</a:t>
                      </a:r>
                    </a:p>
                  </a:txBody>
                  <a:tcPr marL="63500" marR="63500" marT="63500" marB="63500"/>
                </a:tc>
                <a:tc>
                  <a:txBody>
                    <a:bodyPr/>
                    <a:lstStyle/>
                    <a:p>
                      <a:pPr lvl="0" rtl="0">
                        <a:spcBef>
                          <a:spcPts val="0"/>
                        </a:spcBef>
                        <a:buNone/>
                      </a:pPr>
                      <a:r>
                        <a:rPr lang="en-GB" sz="1000">
                          <a:solidFill>
                            <a:schemeClr val="bg2"/>
                          </a:solidFill>
                        </a:rPr>
                        <a:t>19688.58824</a:t>
                      </a:r>
                    </a:p>
                  </a:txBody>
                  <a:tcPr marL="63500" marR="63500" marT="63500" marB="63500"/>
                </a:tc>
                <a:extLst>
                  <a:ext uri="{0D108BD9-81ED-4DB2-BD59-A6C34878D82A}">
                    <a16:rowId xmlns:a16="http://schemas.microsoft.com/office/drawing/2014/main" val="10002"/>
                  </a:ext>
                </a:extLst>
              </a:tr>
              <a:tr h="0">
                <a:tc>
                  <a:txBody>
                    <a:bodyPr/>
                    <a:lstStyle/>
                    <a:p>
                      <a:pPr lvl="0" rtl="0">
                        <a:spcBef>
                          <a:spcPts val="0"/>
                        </a:spcBef>
                        <a:buNone/>
                      </a:pPr>
                      <a:r>
                        <a:rPr lang="en-GB" sz="1000">
                          <a:solidFill>
                            <a:schemeClr val="bg2"/>
                          </a:solidFill>
                        </a:rPr>
                        <a:t>Random Forest Features (39) + Linear Regression</a:t>
                      </a:r>
                    </a:p>
                  </a:txBody>
                  <a:tcPr marL="63500" marR="63500" marT="63500" marB="63500"/>
                </a:tc>
                <a:tc>
                  <a:txBody>
                    <a:bodyPr/>
                    <a:lstStyle/>
                    <a:p>
                      <a:pPr lvl="0" rtl="0">
                        <a:spcBef>
                          <a:spcPts val="0"/>
                        </a:spcBef>
                        <a:buNone/>
                      </a:pPr>
                      <a:r>
                        <a:rPr lang="en-GB" sz="1000">
                          <a:solidFill>
                            <a:schemeClr val="bg2"/>
                          </a:solidFill>
                        </a:rPr>
                        <a:t>0.39824</a:t>
                      </a:r>
                    </a:p>
                  </a:txBody>
                  <a:tcPr marL="63500" marR="63500" marT="63500" marB="63500"/>
                </a:tc>
                <a:tc>
                  <a:txBody>
                    <a:bodyPr/>
                    <a:lstStyle/>
                    <a:p>
                      <a:pPr lvl="0" rtl="0">
                        <a:spcBef>
                          <a:spcPts val="0"/>
                        </a:spcBef>
                        <a:buNone/>
                      </a:pPr>
                      <a:r>
                        <a:rPr lang="en-GB" sz="1000">
                          <a:solidFill>
                            <a:schemeClr val="bg2"/>
                          </a:solidFill>
                        </a:rPr>
                        <a:t>19908.89437</a:t>
                      </a:r>
                    </a:p>
                  </a:txBody>
                  <a:tcPr marL="63500" marR="63500" marT="63500" marB="63500"/>
                </a:tc>
                <a:extLst>
                  <a:ext uri="{0D108BD9-81ED-4DB2-BD59-A6C34878D82A}">
                    <a16:rowId xmlns:a16="http://schemas.microsoft.com/office/drawing/2014/main" val="10003"/>
                  </a:ext>
                </a:extLst>
              </a:tr>
              <a:tr h="0">
                <a:tc>
                  <a:txBody>
                    <a:bodyPr/>
                    <a:lstStyle/>
                    <a:p>
                      <a:pPr lvl="0" rtl="0">
                        <a:spcBef>
                          <a:spcPts val="0"/>
                        </a:spcBef>
                        <a:buNone/>
                      </a:pPr>
                      <a:r>
                        <a:rPr lang="en-GB" sz="1000" b="1">
                          <a:solidFill>
                            <a:schemeClr val="bg2"/>
                          </a:solidFill>
                        </a:rPr>
                        <a:t>Random Forest Features (39) + Random Forest Regression</a:t>
                      </a:r>
                    </a:p>
                  </a:txBody>
                  <a:tcPr marL="63500" marR="63500" marT="63500" marB="63500">
                    <a:solidFill>
                      <a:srgbClr val="FFFF00"/>
                    </a:solidFill>
                  </a:tcPr>
                </a:tc>
                <a:tc>
                  <a:txBody>
                    <a:bodyPr/>
                    <a:lstStyle/>
                    <a:p>
                      <a:pPr lvl="0" rtl="0">
                        <a:spcBef>
                          <a:spcPts val="0"/>
                        </a:spcBef>
                        <a:buNone/>
                      </a:pPr>
                      <a:r>
                        <a:rPr lang="en-GB" sz="1000" b="1">
                          <a:solidFill>
                            <a:schemeClr val="bg2"/>
                          </a:solidFill>
                        </a:rPr>
                        <a:t>0.4120824</a:t>
                      </a:r>
                    </a:p>
                  </a:txBody>
                  <a:tcPr marL="63500" marR="63500" marT="63500" marB="63500">
                    <a:solidFill>
                      <a:srgbClr val="FFFF00"/>
                    </a:solidFill>
                  </a:tcPr>
                </a:tc>
                <a:tc>
                  <a:txBody>
                    <a:bodyPr/>
                    <a:lstStyle/>
                    <a:p>
                      <a:pPr lvl="0" rtl="0">
                        <a:spcBef>
                          <a:spcPts val="0"/>
                        </a:spcBef>
                        <a:buNone/>
                      </a:pPr>
                      <a:r>
                        <a:rPr lang="en-GB" sz="1000" b="1">
                          <a:solidFill>
                            <a:schemeClr val="bg2"/>
                          </a:solidFill>
                        </a:rPr>
                        <a:t>19631.4</a:t>
                      </a:r>
                    </a:p>
                  </a:txBody>
                  <a:tcPr marL="63500" marR="63500" marT="63500" marB="63500">
                    <a:solidFill>
                      <a:srgbClr val="FFFF00"/>
                    </a:solidFill>
                  </a:tcPr>
                </a:tc>
                <a:extLst>
                  <a:ext uri="{0D108BD9-81ED-4DB2-BD59-A6C34878D82A}">
                    <a16:rowId xmlns:a16="http://schemas.microsoft.com/office/drawing/2014/main" val="10004"/>
                  </a:ext>
                </a:extLst>
              </a:tr>
              <a:tr h="0">
                <a:tc>
                  <a:txBody>
                    <a:bodyPr/>
                    <a:lstStyle/>
                    <a:p>
                      <a:pPr lvl="0" rtl="0">
                        <a:spcBef>
                          <a:spcPts val="0"/>
                        </a:spcBef>
                        <a:buNone/>
                      </a:pPr>
                      <a:r>
                        <a:rPr lang="en-GB" sz="1000">
                          <a:solidFill>
                            <a:schemeClr val="bg2"/>
                          </a:solidFill>
                        </a:rPr>
                        <a:t>PCA + Backward Selection (87 features) + Linear Regression</a:t>
                      </a:r>
                    </a:p>
                  </a:txBody>
                  <a:tcPr marL="63500" marR="63500" marT="63500" marB="63500"/>
                </a:tc>
                <a:tc>
                  <a:txBody>
                    <a:bodyPr/>
                    <a:lstStyle/>
                    <a:p>
                      <a:pPr lvl="0" rtl="0">
                        <a:spcBef>
                          <a:spcPts val="0"/>
                        </a:spcBef>
                        <a:buNone/>
                      </a:pPr>
                      <a:r>
                        <a:rPr lang="en-GB" sz="1000">
                          <a:solidFill>
                            <a:schemeClr val="bg2"/>
                          </a:solidFill>
                        </a:rPr>
                        <a:t>0.4069159</a:t>
                      </a:r>
                    </a:p>
                  </a:txBody>
                  <a:tcPr marL="63500" marR="63500" marT="63500" marB="63500"/>
                </a:tc>
                <a:tc>
                  <a:txBody>
                    <a:bodyPr/>
                    <a:lstStyle/>
                    <a:p>
                      <a:pPr lvl="0" rtl="0">
                        <a:spcBef>
                          <a:spcPts val="0"/>
                        </a:spcBef>
                        <a:buNone/>
                      </a:pPr>
                      <a:r>
                        <a:rPr lang="en-GB" sz="1000">
                          <a:solidFill>
                            <a:schemeClr val="bg2"/>
                          </a:solidFill>
                        </a:rPr>
                        <a:t>19706.16</a:t>
                      </a:r>
                    </a:p>
                  </a:txBody>
                  <a:tcPr marL="63500" marR="63500" marT="63500" marB="63500"/>
                </a:tc>
                <a:extLst>
                  <a:ext uri="{0D108BD9-81ED-4DB2-BD59-A6C34878D82A}">
                    <a16:rowId xmlns:a16="http://schemas.microsoft.com/office/drawing/2014/main" val="10005"/>
                  </a:ext>
                </a:extLst>
              </a:tr>
              <a:tr h="0">
                <a:tc>
                  <a:txBody>
                    <a:bodyPr/>
                    <a:lstStyle/>
                    <a:p>
                      <a:pPr lvl="0" rtl="0">
                        <a:spcBef>
                          <a:spcPts val="0"/>
                        </a:spcBef>
                        <a:buNone/>
                      </a:pPr>
                      <a:r>
                        <a:rPr lang="en-GB" sz="1000">
                          <a:solidFill>
                            <a:schemeClr val="bg2"/>
                          </a:solidFill>
                        </a:rPr>
                        <a:t>PCA + Backward Selection (87 features) + Random Forest Regression</a:t>
                      </a:r>
                    </a:p>
                  </a:txBody>
                  <a:tcPr marL="63500" marR="63500" marT="63500" marB="63500"/>
                </a:tc>
                <a:tc>
                  <a:txBody>
                    <a:bodyPr/>
                    <a:lstStyle/>
                    <a:p>
                      <a:pPr lvl="0" rtl="0">
                        <a:spcBef>
                          <a:spcPts val="0"/>
                        </a:spcBef>
                        <a:buNone/>
                      </a:pPr>
                      <a:r>
                        <a:rPr lang="en-GB" sz="1000">
                          <a:solidFill>
                            <a:schemeClr val="bg2"/>
                          </a:solidFill>
                        </a:rPr>
                        <a:t>0.395088</a:t>
                      </a:r>
                    </a:p>
                  </a:txBody>
                  <a:tcPr marL="63500" marR="63500" marT="63500" marB="63500"/>
                </a:tc>
                <a:tc>
                  <a:txBody>
                    <a:bodyPr/>
                    <a:lstStyle/>
                    <a:p>
                      <a:pPr lvl="0" rtl="0">
                        <a:spcBef>
                          <a:spcPts val="0"/>
                        </a:spcBef>
                        <a:buNone/>
                      </a:pPr>
                      <a:r>
                        <a:rPr lang="en-GB" sz="1000">
                          <a:solidFill>
                            <a:schemeClr val="bg2"/>
                          </a:solidFill>
                        </a:rPr>
                        <a:t>19916.23</a:t>
                      </a:r>
                    </a:p>
                  </a:txBody>
                  <a:tcPr marL="63500" marR="63500" marT="63500" marB="63500"/>
                </a:tc>
                <a:extLst>
                  <a:ext uri="{0D108BD9-81ED-4DB2-BD59-A6C34878D82A}">
                    <a16:rowId xmlns:a16="http://schemas.microsoft.com/office/drawing/2014/main" val="10006"/>
                  </a:ext>
                </a:extLst>
              </a:tr>
              <a:tr h="0">
                <a:tc>
                  <a:txBody>
                    <a:bodyPr/>
                    <a:lstStyle/>
                    <a:p>
                      <a:pPr lvl="0" rtl="0">
                        <a:spcBef>
                          <a:spcPts val="0"/>
                        </a:spcBef>
                        <a:buNone/>
                      </a:pPr>
                      <a:r>
                        <a:rPr lang="en-GB" sz="1000">
                          <a:solidFill>
                            <a:schemeClr val="bg2"/>
                          </a:solidFill>
                        </a:rPr>
                        <a:t>All features(51) + Default Prediction </a:t>
                      </a:r>
                    </a:p>
                  </a:txBody>
                  <a:tcPr marL="63500" marR="63500" marT="63500" marB="63500"/>
                </a:tc>
                <a:tc>
                  <a:txBody>
                    <a:bodyPr/>
                    <a:lstStyle/>
                    <a:p>
                      <a:pPr lvl="0" rtl="0">
                        <a:spcBef>
                          <a:spcPts val="0"/>
                        </a:spcBef>
                        <a:buNone/>
                      </a:pPr>
                      <a:r>
                        <a:rPr lang="en-GB" sz="1000">
                          <a:solidFill>
                            <a:schemeClr val="bg2"/>
                          </a:solidFill>
                        </a:rPr>
                        <a:t>-0.001800609</a:t>
                      </a:r>
                    </a:p>
                  </a:txBody>
                  <a:tcPr marL="63500" marR="63500" marT="63500" marB="63500"/>
                </a:tc>
                <a:tc>
                  <a:txBody>
                    <a:bodyPr/>
                    <a:lstStyle/>
                    <a:p>
                      <a:pPr lvl="0" rtl="0">
                        <a:spcBef>
                          <a:spcPts val="0"/>
                        </a:spcBef>
                        <a:buNone/>
                      </a:pPr>
                      <a:r>
                        <a:rPr lang="en-GB" sz="1000" dirty="0">
                          <a:solidFill>
                            <a:schemeClr val="bg2"/>
                          </a:solidFill>
                        </a:rPr>
                        <a:t>25638.44</a:t>
                      </a:r>
                    </a:p>
                  </a:txBody>
                  <a:tcPr marL="63500" marR="63500" marT="63500" marB="63500"/>
                </a:tc>
                <a:extLst>
                  <a:ext uri="{0D108BD9-81ED-4DB2-BD59-A6C34878D82A}">
                    <a16:rowId xmlns:a16="http://schemas.microsoft.com/office/drawing/2014/main" val="10007"/>
                  </a:ext>
                </a:extLst>
              </a:tr>
            </a:tbl>
          </a:graphicData>
        </a:graphic>
      </p:graphicFrame>
      <p:sp>
        <p:nvSpPr>
          <p:cNvPr id="90" name="Shape 90"/>
          <p:cNvSpPr txBox="1"/>
          <p:nvPr/>
        </p:nvSpPr>
        <p:spPr>
          <a:xfrm>
            <a:off x="6903200" y="3798150"/>
            <a:ext cx="2033400" cy="12180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GB" sz="1000" b="1"/>
              <a:t>Best tree features selected for prediction on tuning -</a:t>
            </a:r>
            <a:br>
              <a:rPr lang="en-GB" sz="1000" b="1"/>
            </a:br>
            <a:r>
              <a:rPr lang="en-GB" sz="1000" b="1"/>
              <a:t> </a:t>
            </a:r>
            <a:br>
              <a:rPr lang="en-GB" b="1"/>
            </a:br>
            <a:r>
              <a:rPr lang="en-GB" sz="1000"/>
              <a:t>Number of trees = 101</a:t>
            </a:r>
          </a:p>
          <a:p>
            <a:pPr lvl="0" algn="just" rtl="0">
              <a:lnSpc>
                <a:spcPct val="115000"/>
              </a:lnSpc>
              <a:spcBef>
                <a:spcPts val="0"/>
              </a:spcBef>
              <a:buNone/>
            </a:pPr>
            <a:r>
              <a:rPr lang="en-GB" sz="1000"/>
              <a:t>Mtry = 17</a:t>
            </a:r>
          </a:p>
          <a:p>
            <a:pPr lvl="0" algn="just" rtl="0">
              <a:lnSpc>
                <a:spcPct val="115000"/>
              </a:lnSpc>
              <a:spcBef>
                <a:spcPts val="0"/>
              </a:spcBef>
              <a:buNone/>
            </a:pPr>
            <a:r>
              <a:rPr lang="en-GB" sz="1000"/>
              <a:t>Nodesize = 16</a:t>
            </a:r>
          </a:p>
          <a:p>
            <a:pPr lvl="0" algn="just" rtl="0">
              <a:lnSpc>
                <a:spcPct val="115000"/>
              </a:lnSpc>
              <a:spcBef>
                <a:spcPts val="0"/>
              </a:spcBef>
              <a:buNone/>
            </a:pPr>
            <a:r>
              <a:rPr lang="en-GB" sz="1000"/>
              <a:t>Maxnodes = 100</a:t>
            </a:r>
          </a:p>
        </p:txBody>
      </p:sp>
      <p:pic>
        <p:nvPicPr>
          <p:cNvPr id="91" name="Shape 91"/>
          <p:cNvPicPr preferRelativeResize="0"/>
          <p:nvPr/>
        </p:nvPicPr>
        <p:blipFill>
          <a:blip r:embed="rId5">
            <a:alphaModFix/>
          </a:blip>
          <a:stretch>
            <a:fillRect/>
          </a:stretch>
        </p:blipFill>
        <p:spPr>
          <a:xfrm>
            <a:off x="7059925" y="0"/>
            <a:ext cx="2084075" cy="3798150"/>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154"/>
    </mc:Choice>
    <mc:Fallback>
      <p:transition spd="slow" advTm="3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GB"/>
              <a:t>Top features identified for energy consumption</a:t>
            </a:r>
          </a:p>
        </p:txBody>
      </p:sp>
      <p:sp>
        <p:nvSpPr>
          <p:cNvPr id="97" name="Shape 97"/>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graphicFrame>
        <p:nvGraphicFramePr>
          <p:cNvPr id="98" name="Shape 98"/>
          <p:cNvGraphicFramePr/>
          <p:nvPr>
            <p:extLst>
              <p:ext uri="{D42A27DB-BD31-4B8C-83A1-F6EECF244321}">
                <p14:modId xmlns:p14="http://schemas.microsoft.com/office/powerpoint/2010/main" val="318070795"/>
              </p:ext>
            </p:extLst>
          </p:nvPr>
        </p:nvGraphicFramePr>
        <p:xfrm>
          <a:off x="952500" y="1428750"/>
          <a:ext cx="7239000" cy="3017340"/>
        </p:xfrm>
        <a:graphic>
          <a:graphicData uri="http://schemas.openxmlformats.org/drawingml/2006/table">
            <a:tbl>
              <a:tblPr>
                <a:noFill/>
                <a:tableStyleId>{F9E059E0-4455-40CA-8957-B4852C94C982}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lvl="0" rtl="0">
                        <a:spcBef>
                          <a:spcPts val="0"/>
                        </a:spcBef>
                        <a:buNone/>
                      </a:pPr>
                      <a:r>
                        <a:rPr lang="en-GB" b="1">
                          <a:solidFill>
                            <a:schemeClr val="bg2"/>
                          </a:solidFill>
                        </a:rPr>
                        <a:t>Characteristic of House</a:t>
                      </a:r>
                    </a:p>
                  </a:txBody>
                  <a:tcPr marL="91425" marR="91425" marT="91425" marB="91425"/>
                </a:tc>
                <a:tc>
                  <a:txBody>
                    <a:bodyPr/>
                    <a:lstStyle/>
                    <a:p>
                      <a:pPr lvl="0" rtl="0">
                        <a:spcBef>
                          <a:spcPts val="0"/>
                        </a:spcBef>
                        <a:buNone/>
                      </a:pPr>
                      <a:r>
                        <a:rPr lang="en-GB" b="1">
                          <a:solidFill>
                            <a:schemeClr val="bg2"/>
                          </a:solidFill>
                        </a:rPr>
                        <a:t>Characteristic of Residents</a:t>
                      </a:r>
                    </a:p>
                  </a:txBody>
                  <a:tcPr marL="91425" marR="91425" marT="91425" marB="91425"/>
                </a:tc>
                <a:tc>
                  <a:txBody>
                    <a:bodyPr/>
                    <a:lstStyle/>
                    <a:p>
                      <a:pPr lvl="0" rtl="0">
                        <a:spcBef>
                          <a:spcPts val="0"/>
                        </a:spcBef>
                        <a:buNone/>
                      </a:pPr>
                      <a:r>
                        <a:rPr lang="en-GB" b="1">
                          <a:solidFill>
                            <a:schemeClr val="bg2"/>
                          </a:solidFill>
                        </a:rPr>
                        <a:t>Other Factors</a:t>
                      </a:r>
                    </a:p>
                  </a:txBody>
                  <a:tcPr marL="91425" marR="91425" marT="91425" marB="91425"/>
                </a:tc>
                <a:extLst>
                  <a:ext uri="{0D108BD9-81ED-4DB2-BD59-A6C34878D82A}">
                    <a16:rowId xmlns:a16="http://schemas.microsoft.com/office/drawing/2014/main" val="10000"/>
                  </a:ext>
                </a:extLst>
              </a:tr>
              <a:tr h="381000">
                <a:tc>
                  <a:txBody>
                    <a:bodyPr/>
                    <a:lstStyle/>
                    <a:p>
                      <a:pPr lvl="0" rtl="0">
                        <a:spcBef>
                          <a:spcPts val="0"/>
                        </a:spcBef>
                        <a:buNone/>
                      </a:pPr>
                      <a:r>
                        <a:rPr lang="en-GB" dirty="0">
                          <a:solidFill>
                            <a:schemeClr val="bg2"/>
                          </a:solidFill>
                        </a:rPr>
                        <a:t>Total Area under </a:t>
                      </a:r>
                      <a:r>
                        <a:rPr lang="en-GB" dirty="0">
                          <a:solidFill>
                            <a:schemeClr val="bg2"/>
                          </a:solidFill>
                        </a:rPr>
                        <a:t>Air Conditioner</a:t>
                      </a:r>
                      <a:endParaRPr lang="en-GB" dirty="0">
                        <a:solidFill>
                          <a:schemeClr val="bg2"/>
                        </a:solidFill>
                      </a:endParaRPr>
                    </a:p>
                  </a:txBody>
                  <a:tcPr marL="91425" marR="91425" marT="91425" marB="91425"/>
                </a:tc>
                <a:tc>
                  <a:txBody>
                    <a:bodyPr/>
                    <a:lstStyle/>
                    <a:p>
                      <a:pPr lvl="0" rtl="0">
                        <a:spcBef>
                          <a:spcPts val="0"/>
                        </a:spcBef>
                        <a:buNone/>
                      </a:pPr>
                      <a:r>
                        <a:rPr lang="en-GB" dirty="0">
                          <a:solidFill>
                            <a:schemeClr val="bg2"/>
                          </a:solidFill>
                        </a:rPr>
                        <a:t>No of people living in House</a:t>
                      </a:r>
                    </a:p>
                  </a:txBody>
                  <a:tcPr marL="91425" marR="91425" marT="91425" marB="91425"/>
                </a:tc>
                <a:tc>
                  <a:txBody>
                    <a:bodyPr/>
                    <a:lstStyle/>
                    <a:p>
                      <a:pPr lvl="0" rtl="0">
                        <a:spcBef>
                          <a:spcPts val="0"/>
                        </a:spcBef>
                        <a:buNone/>
                      </a:pPr>
                      <a:r>
                        <a:rPr lang="en-GB">
                          <a:solidFill>
                            <a:schemeClr val="bg2"/>
                          </a:solidFill>
                        </a:rPr>
                        <a:t>Hot/Cold Degree Days</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GB">
                          <a:solidFill>
                            <a:schemeClr val="bg2"/>
                          </a:solidFill>
                        </a:rPr>
                        <a:t>Total Area of Home</a:t>
                      </a:r>
                    </a:p>
                  </a:txBody>
                  <a:tcPr marL="91425" marR="91425" marT="91425" marB="91425"/>
                </a:tc>
                <a:tc>
                  <a:txBody>
                    <a:bodyPr/>
                    <a:lstStyle/>
                    <a:p>
                      <a:pPr lvl="0" rtl="0">
                        <a:spcBef>
                          <a:spcPts val="0"/>
                        </a:spcBef>
                        <a:buNone/>
                      </a:pPr>
                      <a:r>
                        <a:rPr lang="en-GB">
                          <a:solidFill>
                            <a:schemeClr val="bg2"/>
                          </a:solidFill>
                        </a:rPr>
                        <a:t>Total Combined Income</a:t>
                      </a:r>
                    </a:p>
                  </a:txBody>
                  <a:tcPr marL="91425" marR="91425" marT="91425" marB="91425"/>
                </a:tc>
                <a:tc>
                  <a:txBody>
                    <a:bodyPr/>
                    <a:lstStyle/>
                    <a:p>
                      <a:pPr lvl="0" rtl="0">
                        <a:spcBef>
                          <a:spcPts val="0"/>
                        </a:spcBef>
                        <a:buNone/>
                      </a:pPr>
                      <a:r>
                        <a:rPr lang="en-GB">
                          <a:solidFill>
                            <a:schemeClr val="bg2"/>
                          </a:solidFill>
                        </a:rPr>
                        <a:t>Type of Home</a:t>
                      </a:r>
                    </a:p>
                  </a:txBody>
                  <a:tcPr marL="91425" marR="91425" marT="91425" marB="91425"/>
                </a:tc>
                <a:extLst>
                  <a:ext uri="{0D108BD9-81ED-4DB2-BD59-A6C34878D82A}">
                    <a16:rowId xmlns:a16="http://schemas.microsoft.com/office/drawing/2014/main" val="10002"/>
                  </a:ext>
                </a:extLst>
              </a:tr>
              <a:tr h="574300">
                <a:tc>
                  <a:txBody>
                    <a:bodyPr/>
                    <a:lstStyle/>
                    <a:p>
                      <a:pPr lvl="0" rtl="0">
                        <a:spcBef>
                          <a:spcPts val="0"/>
                        </a:spcBef>
                        <a:buNone/>
                      </a:pPr>
                      <a:r>
                        <a:rPr lang="en-GB">
                          <a:solidFill>
                            <a:schemeClr val="bg2"/>
                          </a:solidFill>
                        </a:rPr>
                        <a:t>Total Heated Area</a:t>
                      </a:r>
                    </a:p>
                  </a:txBody>
                  <a:tcPr marL="91425" marR="91425" marT="91425" marB="91425"/>
                </a:tc>
                <a:tc>
                  <a:txBody>
                    <a:bodyPr/>
                    <a:lstStyle/>
                    <a:p>
                      <a:pPr lvl="0" rtl="0">
                        <a:spcBef>
                          <a:spcPts val="0"/>
                        </a:spcBef>
                        <a:buNone/>
                      </a:pPr>
                      <a:r>
                        <a:rPr lang="en-GB">
                          <a:solidFill>
                            <a:schemeClr val="bg2"/>
                          </a:solidFill>
                        </a:rPr>
                        <a:t>Other Activity at Home like business</a:t>
                      </a:r>
                    </a:p>
                  </a:txBody>
                  <a:tcPr marL="91425" marR="91425" marT="91425" marB="91425"/>
                </a:tc>
                <a:tc>
                  <a:txBody>
                    <a:bodyPr/>
                    <a:lstStyle/>
                    <a:p>
                      <a:pPr lvl="0" rtl="0">
                        <a:spcBef>
                          <a:spcPts val="0"/>
                        </a:spcBef>
                        <a:buNone/>
                      </a:pPr>
                      <a:r>
                        <a:rPr lang="en-GB">
                          <a:solidFill>
                            <a:schemeClr val="bg2"/>
                          </a:solidFill>
                        </a:rPr>
                        <a:t>State</a:t>
                      </a:r>
                    </a:p>
                  </a:txBody>
                  <a:tcPr marL="91425" marR="91425" marT="91425" marB="91425"/>
                </a:tc>
                <a:extLst>
                  <a:ext uri="{0D108BD9-81ED-4DB2-BD59-A6C34878D82A}">
                    <a16:rowId xmlns:a16="http://schemas.microsoft.com/office/drawing/2014/main" val="10003"/>
                  </a:ext>
                </a:extLst>
              </a:tr>
              <a:tr h="381000">
                <a:tc>
                  <a:txBody>
                    <a:bodyPr/>
                    <a:lstStyle/>
                    <a:p>
                      <a:pPr lvl="0" rtl="0">
                        <a:spcBef>
                          <a:spcPts val="0"/>
                        </a:spcBef>
                        <a:buNone/>
                      </a:pPr>
                      <a:r>
                        <a:rPr lang="en-GB">
                          <a:solidFill>
                            <a:schemeClr val="bg2"/>
                          </a:solidFill>
                        </a:rPr>
                        <a:t>Type of Walls</a:t>
                      </a:r>
                    </a:p>
                  </a:txBody>
                  <a:tcPr marL="91425" marR="91425" marT="91425" marB="91425"/>
                </a:tc>
                <a:tc>
                  <a:txBody>
                    <a:bodyPr/>
                    <a:lstStyle/>
                    <a:p>
                      <a:pPr lvl="0" rtl="0">
                        <a:spcBef>
                          <a:spcPts val="0"/>
                        </a:spcBef>
                        <a:buNone/>
                      </a:pPr>
                      <a:endParaRPr>
                        <a:solidFill>
                          <a:schemeClr val="bg2"/>
                        </a:solidFill>
                      </a:endParaRPr>
                    </a:p>
                  </a:txBody>
                  <a:tcPr marL="91425" marR="91425" marT="91425" marB="91425"/>
                </a:tc>
                <a:tc>
                  <a:txBody>
                    <a:bodyPr/>
                    <a:lstStyle/>
                    <a:p>
                      <a:pPr lvl="0">
                        <a:spcBef>
                          <a:spcPts val="0"/>
                        </a:spcBef>
                        <a:buNone/>
                      </a:pPr>
                      <a:endParaRPr>
                        <a:solidFill>
                          <a:schemeClr val="bg2"/>
                        </a:solidFill>
                      </a:endParaRPr>
                    </a:p>
                  </a:txBody>
                  <a:tcPr marL="91425" marR="91425" marT="91425" marB="91425"/>
                </a:tc>
                <a:extLst>
                  <a:ext uri="{0D108BD9-81ED-4DB2-BD59-A6C34878D82A}">
                    <a16:rowId xmlns:a16="http://schemas.microsoft.com/office/drawing/2014/main" val="10004"/>
                  </a:ext>
                </a:extLst>
              </a:tr>
              <a:tr h="381000">
                <a:tc>
                  <a:txBody>
                    <a:bodyPr/>
                    <a:lstStyle/>
                    <a:p>
                      <a:pPr lvl="0" rtl="0">
                        <a:spcBef>
                          <a:spcPts val="0"/>
                        </a:spcBef>
                        <a:buNone/>
                      </a:pPr>
                      <a:r>
                        <a:rPr lang="en-GB">
                          <a:solidFill>
                            <a:schemeClr val="bg2"/>
                          </a:solidFill>
                        </a:rPr>
                        <a:t>Type of Neighbourhood</a:t>
                      </a:r>
                    </a:p>
                  </a:txBody>
                  <a:tcPr marL="91425" marR="91425" marT="91425" marB="91425"/>
                </a:tc>
                <a:tc>
                  <a:txBody>
                    <a:bodyPr/>
                    <a:lstStyle/>
                    <a:p>
                      <a:pPr lvl="0" rtl="0">
                        <a:spcBef>
                          <a:spcPts val="0"/>
                        </a:spcBef>
                        <a:buNone/>
                      </a:pPr>
                      <a:endParaRPr>
                        <a:solidFill>
                          <a:schemeClr val="bg2"/>
                        </a:solidFill>
                      </a:endParaRPr>
                    </a:p>
                  </a:txBody>
                  <a:tcPr marL="91425" marR="91425" marT="91425" marB="91425"/>
                </a:tc>
                <a:tc>
                  <a:txBody>
                    <a:bodyPr/>
                    <a:lstStyle/>
                    <a:p>
                      <a:pPr lvl="0">
                        <a:spcBef>
                          <a:spcPts val="0"/>
                        </a:spcBef>
                        <a:buNone/>
                      </a:pPr>
                      <a:endParaRPr dirty="0">
                        <a:solidFill>
                          <a:schemeClr val="bg2"/>
                        </a:solidFill>
                      </a:endParaRPr>
                    </a:p>
                  </a:txBody>
                  <a:tcPr marL="91425" marR="91425" marT="91425" marB="91425"/>
                </a:tc>
                <a:extLst>
                  <a:ext uri="{0D108BD9-81ED-4DB2-BD59-A6C34878D82A}">
                    <a16:rowId xmlns:a16="http://schemas.microsoft.com/office/drawing/2014/main" val="10005"/>
                  </a:ext>
                </a:extLst>
              </a:tr>
            </a:tbl>
          </a:graphicData>
        </a:graphic>
      </p:graphicFrame>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126"/>
    </mc:Choice>
    <mc:Fallback>
      <p:transition spd="slow" advTm="38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‘High’/’Low’ Electricity Consumers : Classification </a:t>
            </a:r>
          </a:p>
        </p:txBody>
      </p:sp>
      <p:pic>
        <p:nvPicPr>
          <p:cNvPr id="104" name="Shape 104"/>
          <p:cNvPicPr preferRelativeResize="0"/>
          <p:nvPr/>
        </p:nvPicPr>
        <p:blipFill rotWithShape="1">
          <a:blip r:embed="rId5">
            <a:alphaModFix/>
          </a:blip>
          <a:srcRect t="6581" b="3132"/>
          <a:stretch/>
        </p:blipFill>
        <p:spPr>
          <a:xfrm>
            <a:off x="311700" y="1243500"/>
            <a:ext cx="3887449" cy="1859800"/>
          </a:xfrm>
          <a:prstGeom prst="rect">
            <a:avLst/>
          </a:prstGeom>
          <a:noFill/>
          <a:ln>
            <a:noFill/>
          </a:ln>
        </p:spPr>
      </p:pic>
      <p:sp>
        <p:nvSpPr>
          <p:cNvPr id="105" name="Shape 105"/>
          <p:cNvSpPr txBox="1"/>
          <p:nvPr/>
        </p:nvSpPr>
        <p:spPr>
          <a:xfrm>
            <a:off x="4471675" y="1243500"/>
            <a:ext cx="3290700" cy="5391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sz="1200" b="1" dirty="0" err="1">
                <a:solidFill>
                  <a:schemeClr val="dk2"/>
                </a:solidFill>
              </a:rPr>
              <a:t>Cutoff</a:t>
            </a:r>
            <a:r>
              <a:rPr lang="en-GB" sz="1200" b="1" dirty="0">
                <a:solidFill>
                  <a:schemeClr val="dk2"/>
                </a:solidFill>
              </a:rPr>
              <a:t> = Median of values between 0 to 100,000 = 38650</a:t>
            </a:r>
          </a:p>
          <a:p>
            <a:pPr lvl="0" rtl="0">
              <a:spcBef>
                <a:spcPts val="0"/>
              </a:spcBef>
              <a:buNone/>
            </a:pPr>
            <a:endParaRPr sz="1200" dirty="0"/>
          </a:p>
          <a:p>
            <a:pPr lvl="0">
              <a:spcBef>
                <a:spcPts val="0"/>
              </a:spcBef>
              <a:buNone/>
            </a:pPr>
            <a:endParaRPr dirty="0">
              <a:solidFill>
                <a:schemeClr val="dk2"/>
              </a:solidFill>
            </a:endParaRPr>
          </a:p>
          <a:p>
            <a:pPr lvl="0" rtl="0">
              <a:spcBef>
                <a:spcPts val="0"/>
              </a:spcBef>
              <a:buNone/>
            </a:pPr>
            <a:r>
              <a:rPr lang="en-GB" dirty="0">
                <a:solidFill>
                  <a:schemeClr val="dk2"/>
                </a:solidFill>
              </a:rPr>
              <a:t>Energy consumption &gt; </a:t>
            </a:r>
            <a:r>
              <a:rPr lang="en-GB" b="1" dirty="0">
                <a:solidFill>
                  <a:schemeClr val="dk2"/>
                </a:solidFill>
              </a:rPr>
              <a:t>38650</a:t>
            </a:r>
            <a:r>
              <a:rPr lang="en-GB" dirty="0">
                <a:solidFill>
                  <a:schemeClr val="dk2"/>
                </a:solidFill>
              </a:rPr>
              <a:t> ( in thousands of BTU) - </a:t>
            </a:r>
            <a:r>
              <a:rPr lang="en-GB" b="1" dirty="0">
                <a:solidFill>
                  <a:schemeClr val="dk2"/>
                </a:solidFill>
              </a:rPr>
              <a:t>high</a:t>
            </a:r>
          </a:p>
          <a:p>
            <a:pPr lvl="0" rtl="0">
              <a:spcBef>
                <a:spcPts val="0"/>
              </a:spcBef>
              <a:buNone/>
            </a:pPr>
            <a:endParaRPr dirty="0"/>
          </a:p>
          <a:p>
            <a:pPr lvl="0" rtl="0">
              <a:spcBef>
                <a:spcPts val="0"/>
              </a:spcBef>
              <a:buNone/>
            </a:pPr>
            <a:r>
              <a:rPr lang="en-GB" dirty="0">
                <a:solidFill>
                  <a:schemeClr val="dk2"/>
                </a:solidFill>
              </a:rPr>
              <a:t>Energy consumption &lt; </a:t>
            </a:r>
            <a:r>
              <a:rPr lang="en-GB" b="1" dirty="0">
                <a:solidFill>
                  <a:schemeClr val="dk2"/>
                </a:solidFill>
              </a:rPr>
              <a:t>38650</a:t>
            </a:r>
            <a:r>
              <a:rPr lang="en-GB" dirty="0">
                <a:solidFill>
                  <a:schemeClr val="dk2"/>
                </a:solidFill>
              </a:rPr>
              <a:t> ( in thousands of BTU) - </a:t>
            </a:r>
            <a:r>
              <a:rPr lang="en-GB" b="1" dirty="0">
                <a:solidFill>
                  <a:schemeClr val="dk2"/>
                </a:solidFill>
              </a:rPr>
              <a:t>low</a:t>
            </a:r>
            <a:br>
              <a:rPr lang="en-GB" sz="1200" dirty="0"/>
            </a:br>
            <a:endParaRPr lang="en-GB" sz="1200" dirty="0"/>
          </a:p>
        </p:txBody>
      </p:sp>
      <p:sp>
        <p:nvSpPr>
          <p:cNvPr id="2" name="TextBox 1"/>
          <p:cNvSpPr txBox="1"/>
          <p:nvPr/>
        </p:nvSpPr>
        <p:spPr>
          <a:xfrm>
            <a:off x="576775" y="3291840"/>
            <a:ext cx="3791243" cy="1949765"/>
          </a:xfrm>
          <a:prstGeom prst="rect">
            <a:avLst/>
          </a:prstGeom>
          <a:noFill/>
        </p:spPr>
        <p:txBody>
          <a:bodyPr wrap="square" rtlCol="0">
            <a:spAutoFit/>
          </a:bodyPr>
          <a:lstStyle/>
          <a:p>
            <a:pPr lvl="0">
              <a:lnSpc>
                <a:spcPts val="0"/>
              </a:lnSpc>
              <a:spcAft>
                <a:spcPts val="1600"/>
              </a:spcAft>
            </a:pPr>
            <a:r>
              <a:rPr lang="en-GB" dirty="0">
                <a:solidFill>
                  <a:schemeClr val="dk2"/>
                </a:solidFill>
              </a:rPr>
              <a:t>Models Used for classification to obtain </a:t>
            </a:r>
          </a:p>
          <a:p>
            <a:pPr lvl="0">
              <a:lnSpc>
                <a:spcPts val="0"/>
              </a:lnSpc>
              <a:spcAft>
                <a:spcPts val="1600"/>
              </a:spcAft>
            </a:pPr>
            <a:r>
              <a:rPr lang="en-GB" dirty="0">
                <a:solidFill>
                  <a:schemeClr val="dk2"/>
                </a:solidFill>
              </a:rPr>
              <a:t>results –</a:t>
            </a:r>
          </a:p>
          <a:p>
            <a:pPr lvl="0">
              <a:lnSpc>
                <a:spcPts val="0"/>
              </a:lnSpc>
              <a:spcAft>
                <a:spcPts val="1600"/>
              </a:spcAft>
            </a:pPr>
            <a:r>
              <a:rPr lang="en-US" dirty="0">
                <a:solidFill>
                  <a:schemeClr val="dk2"/>
                </a:solidFill>
              </a:rPr>
              <a:t>1) K Nearest </a:t>
            </a:r>
            <a:r>
              <a:rPr lang="en-US" dirty="0" err="1">
                <a:solidFill>
                  <a:schemeClr val="dk2"/>
                </a:solidFill>
              </a:rPr>
              <a:t>Neighbour</a:t>
            </a:r>
            <a:r>
              <a:rPr lang="en-US" dirty="0">
                <a:solidFill>
                  <a:schemeClr val="dk2"/>
                </a:solidFill>
              </a:rPr>
              <a:t>	</a:t>
            </a:r>
          </a:p>
          <a:p>
            <a:pPr lvl="0">
              <a:lnSpc>
                <a:spcPts val="0"/>
              </a:lnSpc>
              <a:spcAft>
                <a:spcPts val="1600"/>
              </a:spcAft>
            </a:pPr>
            <a:r>
              <a:rPr lang="en-US" dirty="0">
                <a:solidFill>
                  <a:schemeClr val="dk2"/>
                </a:solidFill>
              </a:rPr>
              <a:t>2) SVM</a:t>
            </a:r>
          </a:p>
          <a:p>
            <a:pPr lvl="0">
              <a:lnSpc>
                <a:spcPts val="0"/>
              </a:lnSpc>
              <a:spcAft>
                <a:spcPts val="1600"/>
              </a:spcAft>
            </a:pPr>
            <a:r>
              <a:rPr lang="en-US" dirty="0">
                <a:solidFill>
                  <a:schemeClr val="dk2"/>
                </a:solidFill>
              </a:rPr>
              <a:t>3) Naive </a:t>
            </a:r>
            <a:r>
              <a:rPr lang="en-US" dirty="0" err="1">
                <a:solidFill>
                  <a:schemeClr val="dk2"/>
                </a:solidFill>
              </a:rPr>
              <a:t>bayes</a:t>
            </a:r>
            <a:endParaRPr lang="en-US" dirty="0">
              <a:solidFill>
                <a:schemeClr val="dk2"/>
              </a:solidFill>
            </a:endParaRPr>
          </a:p>
          <a:p>
            <a:pPr lvl="0">
              <a:lnSpc>
                <a:spcPts val="0"/>
              </a:lnSpc>
              <a:spcAft>
                <a:spcPts val="1600"/>
              </a:spcAft>
            </a:pPr>
            <a:r>
              <a:rPr lang="en-US" dirty="0">
                <a:solidFill>
                  <a:schemeClr val="dk2"/>
                </a:solidFill>
              </a:rPr>
              <a:t>4) Random Forest</a:t>
            </a:r>
          </a:p>
          <a:p>
            <a:pPr lvl="0">
              <a:lnSpc>
                <a:spcPts val="0"/>
              </a:lnSpc>
              <a:spcAft>
                <a:spcPts val="1600"/>
              </a:spcAft>
            </a:pPr>
            <a:r>
              <a:rPr lang="en-US" dirty="0">
                <a:solidFill>
                  <a:schemeClr val="dk2"/>
                </a:solidFill>
              </a:rPr>
              <a:t>5) Logistic Regression</a:t>
            </a:r>
          </a:p>
          <a:p>
            <a:pPr lvl="0">
              <a:lnSpc>
                <a:spcPts val="0"/>
              </a:lnSpc>
              <a:spcAft>
                <a:spcPts val="1600"/>
              </a:spcAft>
            </a:pPr>
            <a:r>
              <a:rPr lang="en-US" dirty="0">
                <a:solidFill>
                  <a:schemeClr val="dk2"/>
                </a:solidFill>
              </a:rPr>
              <a:t>6) Default Classifier(</a:t>
            </a:r>
            <a:r>
              <a:rPr lang="en-US" dirty="0" err="1">
                <a:solidFill>
                  <a:schemeClr val="dk2"/>
                </a:solidFill>
              </a:rPr>
              <a:t>BaseLine</a:t>
            </a:r>
            <a:r>
              <a:rPr lang="en-US" dirty="0">
                <a:solidFill>
                  <a:schemeClr val="dk2"/>
                </a:solidFill>
              </a:rPr>
              <a:t>)</a:t>
            </a:r>
            <a:endParaRPr lang="en-GB" dirty="0">
              <a:solidFill>
                <a:schemeClr val="dk2"/>
              </a:solidFill>
            </a:endParaRP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04"/>
    </mc:Choice>
    <mc:Fallback>
      <p:transition spd="slow" advTm="2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Results</a:t>
            </a:r>
          </a:p>
        </p:txBody>
      </p:sp>
      <p:pic>
        <p:nvPicPr>
          <p:cNvPr id="112" name="Shape 112"/>
          <p:cNvPicPr preferRelativeResize="0"/>
          <p:nvPr/>
        </p:nvPicPr>
        <p:blipFill rotWithShape="1">
          <a:blip r:embed="rId5">
            <a:alphaModFix/>
          </a:blip>
          <a:srcRect r="2037"/>
          <a:stretch/>
        </p:blipFill>
        <p:spPr>
          <a:xfrm>
            <a:off x="184925" y="1364707"/>
            <a:ext cx="4331550" cy="2828767"/>
          </a:xfrm>
          <a:prstGeom prst="rect">
            <a:avLst/>
          </a:prstGeom>
          <a:noFill/>
          <a:ln>
            <a:noFill/>
          </a:ln>
        </p:spPr>
      </p:pic>
      <p:pic>
        <p:nvPicPr>
          <p:cNvPr id="113" name="Shape 113"/>
          <p:cNvPicPr preferRelativeResize="0"/>
          <p:nvPr/>
        </p:nvPicPr>
        <p:blipFill>
          <a:blip r:embed="rId6">
            <a:alphaModFix/>
          </a:blip>
          <a:stretch>
            <a:fillRect/>
          </a:stretch>
        </p:blipFill>
        <p:spPr>
          <a:xfrm>
            <a:off x="4822275" y="1687150"/>
            <a:ext cx="4057650" cy="381000"/>
          </a:xfrm>
          <a:prstGeom prst="rect">
            <a:avLst/>
          </a:prstGeom>
          <a:noFill/>
          <a:ln>
            <a:noFill/>
          </a:ln>
        </p:spPr>
      </p:pic>
      <p:pic>
        <p:nvPicPr>
          <p:cNvPr id="114" name="Shape 114"/>
          <p:cNvPicPr preferRelativeResize="0"/>
          <p:nvPr/>
        </p:nvPicPr>
        <p:blipFill>
          <a:blip r:embed="rId7">
            <a:alphaModFix/>
          </a:blip>
          <a:stretch>
            <a:fillRect/>
          </a:stretch>
        </p:blipFill>
        <p:spPr>
          <a:xfrm>
            <a:off x="4869900" y="2602875"/>
            <a:ext cx="3962400" cy="352425"/>
          </a:xfrm>
          <a:prstGeom prst="rect">
            <a:avLst/>
          </a:prstGeom>
          <a:noFill/>
          <a:ln>
            <a:noFill/>
          </a:ln>
        </p:spPr>
      </p:pic>
      <p:sp>
        <p:nvSpPr>
          <p:cNvPr id="115" name="Shape 115"/>
          <p:cNvSpPr txBox="1"/>
          <p:nvPr/>
        </p:nvSpPr>
        <p:spPr>
          <a:xfrm>
            <a:off x="4979125" y="3261575"/>
            <a:ext cx="3376800" cy="894300"/>
          </a:xfrm>
          <a:prstGeom prst="rect">
            <a:avLst/>
          </a:prstGeom>
          <a:noFill/>
          <a:ln>
            <a:noFill/>
          </a:ln>
        </p:spPr>
        <p:txBody>
          <a:bodyPr lIns="91425" tIns="91425" rIns="91425" bIns="91425" anchor="t" anchorCtr="0">
            <a:noAutofit/>
          </a:bodyPr>
          <a:lstStyle/>
          <a:p>
            <a:pPr lvl="0" rtl="0">
              <a:spcBef>
                <a:spcPts val="0"/>
              </a:spcBef>
              <a:buNone/>
            </a:pPr>
            <a:r>
              <a:rPr lang="en-GB" sz="1600" b="1">
                <a:solidFill>
                  <a:schemeClr val="accent1"/>
                </a:solidFill>
                <a:latin typeface="PT Sans Narrow"/>
                <a:ea typeface="PT Sans Narrow"/>
                <a:cs typeface="PT Sans Narrow"/>
                <a:sym typeface="PT Sans Narrow"/>
              </a:rPr>
              <a:t>Highest TPR and AUC. </a:t>
            </a:r>
            <a:br>
              <a:rPr lang="en-GB" sz="1800" b="1">
                <a:solidFill>
                  <a:schemeClr val="accent1"/>
                </a:solidFill>
                <a:latin typeface="PT Sans Narrow"/>
                <a:ea typeface="PT Sans Narrow"/>
                <a:cs typeface="PT Sans Narrow"/>
                <a:sym typeface="PT Sans Narrow"/>
              </a:rPr>
            </a:br>
            <a:r>
              <a:rPr lang="en-GB" sz="2400" b="1">
                <a:solidFill>
                  <a:schemeClr val="accent1"/>
                </a:solidFill>
                <a:latin typeface="PT Sans Narrow"/>
                <a:ea typeface="PT Sans Narrow"/>
                <a:cs typeface="PT Sans Narrow"/>
                <a:sym typeface="PT Sans Narrow"/>
              </a:rPr>
              <a:t>SVM gives the best results!</a:t>
            </a:r>
          </a:p>
          <a:p>
            <a:pPr lvl="0">
              <a:spcBef>
                <a:spcPts val="0"/>
              </a:spcBef>
              <a:buNone/>
            </a:pPr>
            <a:endParaRPr/>
          </a:p>
        </p:txBody>
      </p:sp>
      <p:sp>
        <p:nvSpPr>
          <p:cNvPr id="116" name="Shape 116"/>
          <p:cNvSpPr txBox="1"/>
          <p:nvPr/>
        </p:nvSpPr>
        <p:spPr>
          <a:xfrm>
            <a:off x="311700" y="4195600"/>
            <a:ext cx="8281200" cy="8457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GB" sz="1200" b="1">
                <a:latin typeface="Open Sans"/>
                <a:ea typeface="Open Sans"/>
                <a:cs typeface="Open Sans"/>
                <a:sym typeface="Open Sans"/>
              </a:rPr>
              <a:t>ROC curves: </a:t>
            </a:r>
          </a:p>
          <a:p>
            <a:pPr lvl="0" rtl="0">
              <a:lnSpc>
                <a:spcPct val="115000"/>
              </a:lnSpc>
              <a:spcBef>
                <a:spcPts val="0"/>
              </a:spcBef>
              <a:buNone/>
            </a:pPr>
            <a:r>
              <a:rPr lang="en-GB" sz="1200">
                <a:solidFill>
                  <a:srgbClr val="FF0000"/>
                </a:solidFill>
                <a:latin typeface="Open Sans"/>
                <a:ea typeface="Open Sans"/>
                <a:cs typeface="Open Sans"/>
                <a:sym typeface="Open Sans"/>
              </a:rPr>
              <a:t>K-NN</a:t>
            </a:r>
            <a:r>
              <a:rPr lang="en-GB" sz="1200">
                <a:solidFill>
                  <a:schemeClr val="dk2"/>
                </a:solidFill>
                <a:latin typeface="Open Sans"/>
                <a:ea typeface="Open Sans"/>
                <a:cs typeface="Open Sans"/>
                <a:sym typeface="Open Sans"/>
              </a:rPr>
              <a:t>,</a:t>
            </a:r>
            <a:r>
              <a:rPr lang="en-GB" sz="1200">
                <a:solidFill>
                  <a:srgbClr val="0000FF"/>
                </a:solidFill>
                <a:latin typeface="Open Sans"/>
                <a:ea typeface="Open Sans"/>
                <a:cs typeface="Open Sans"/>
                <a:sym typeface="Open Sans"/>
              </a:rPr>
              <a:t>naive bayes,</a:t>
            </a:r>
            <a:r>
              <a:rPr lang="en-GB" sz="1200">
                <a:solidFill>
                  <a:srgbClr val="38761D"/>
                </a:solidFill>
                <a:latin typeface="Open Sans"/>
                <a:ea typeface="Open Sans"/>
                <a:cs typeface="Open Sans"/>
                <a:sym typeface="Open Sans"/>
              </a:rPr>
              <a:t>support vector machine, </a:t>
            </a:r>
            <a:r>
              <a:rPr lang="en-GB" sz="1200">
                <a:solidFill>
                  <a:srgbClr val="674EA7"/>
                </a:solidFill>
                <a:latin typeface="Open Sans"/>
                <a:ea typeface="Open Sans"/>
                <a:cs typeface="Open Sans"/>
                <a:sym typeface="Open Sans"/>
              </a:rPr>
              <a:t>logistic regression, </a:t>
            </a:r>
            <a:r>
              <a:rPr lang="en-GB" sz="1200">
                <a:solidFill>
                  <a:srgbClr val="E69138"/>
                </a:solidFill>
                <a:latin typeface="Open Sans"/>
                <a:ea typeface="Open Sans"/>
                <a:cs typeface="Open Sans"/>
                <a:sym typeface="Open Sans"/>
              </a:rPr>
              <a:t>randomForest</a:t>
            </a:r>
            <a:r>
              <a:rPr lang="en-GB" sz="1200">
                <a:solidFill>
                  <a:schemeClr val="dk2"/>
                </a:solidFill>
                <a:latin typeface="Open Sans"/>
                <a:ea typeface="Open Sans"/>
                <a:cs typeface="Open Sans"/>
                <a:sym typeface="Open Sans"/>
              </a:rPr>
              <a:t>.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46"/>
    </mc:Choice>
    <mc:Fallback>
      <p:transition spd="slow" advTm="2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dirty="0"/>
              <a:t>How does this information help?</a:t>
            </a:r>
          </a:p>
        </p:txBody>
      </p:sp>
      <p:pic>
        <p:nvPicPr>
          <p:cNvPr id="122" name="Shape 122" descr="Cartoon-house-vector-material-55429.jpg"/>
          <p:cNvPicPr preferRelativeResize="0"/>
          <p:nvPr/>
        </p:nvPicPr>
        <p:blipFill>
          <a:blip r:embed="rId5">
            <a:alphaModFix/>
          </a:blip>
          <a:stretch>
            <a:fillRect/>
          </a:stretch>
        </p:blipFill>
        <p:spPr>
          <a:xfrm>
            <a:off x="657525" y="2185499"/>
            <a:ext cx="2450650" cy="1948250"/>
          </a:xfrm>
          <a:prstGeom prst="rect">
            <a:avLst/>
          </a:prstGeom>
          <a:noFill/>
          <a:ln>
            <a:noFill/>
          </a:ln>
        </p:spPr>
      </p:pic>
      <p:sp>
        <p:nvSpPr>
          <p:cNvPr id="123" name="Shape 123"/>
          <p:cNvSpPr txBox="1"/>
          <p:nvPr/>
        </p:nvSpPr>
        <p:spPr>
          <a:xfrm>
            <a:off x="3897576" y="1652725"/>
            <a:ext cx="2094600" cy="1258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GB" b="1">
                <a:solidFill>
                  <a:schemeClr val="dk2"/>
                </a:solidFill>
              </a:rPr>
              <a:t>Housing Societies</a:t>
            </a:r>
            <a:r>
              <a:rPr lang="en-GB">
                <a:solidFill>
                  <a:schemeClr val="dk2"/>
                </a:solidFill>
              </a:rPr>
              <a:t> : </a:t>
            </a:r>
          </a:p>
          <a:p>
            <a:pPr lvl="0">
              <a:spcBef>
                <a:spcPts val="0"/>
              </a:spcBef>
              <a:buNone/>
            </a:pPr>
            <a:r>
              <a:rPr lang="en-GB">
                <a:solidFill>
                  <a:schemeClr val="dk2"/>
                </a:solidFill>
              </a:rPr>
              <a:t>What features to take into consideration while starting a construction new project: </a:t>
            </a:r>
          </a:p>
        </p:txBody>
      </p:sp>
      <p:sp>
        <p:nvSpPr>
          <p:cNvPr id="124" name="Shape 124"/>
          <p:cNvSpPr txBox="1"/>
          <p:nvPr/>
        </p:nvSpPr>
        <p:spPr>
          <a:xfrm>
            <a:off x="3897575" y="3060100"/>
            <a:ext cx="2094600" cy="11418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GB" b="1">
                <a:solidFill>
                  <a:schemeClr val="dk2"/>
                </a:solidFill>
              </a:rPr>
              <a:t>Consumers</a:t>
            </a:r>
            <a:r>
              <a:rPr lang="en-GB">
                <a:solidFill>
                  <a:schemeClr val="dk2"/>
                </a:solidFill>
              </a:rPr>
              <a:t> :</a:t>
            </a:r>
            <a:br>
              <a:rPr lang="en-GB">
                <a:solidFill>
                  <a:schemeClr val="dk2"/>
                </a:solidFill>
              </a:rPr>
            </a:br>
            <a:r>
              <a:rPr lang="en-GB">
                <a:solidFill>
                  <a:schemeClr val="dk2"/>
                </a:solidFill>
              </a:rPr>
              <a:t>Features to look for when buying a new house </a:t>
            </a:r>
          </a:p>
        </p:txBody>
      </p:sp>
      <p:sp>
        <p:nvSpPr>
          <p:cNvPr id="125" name="Shape 125"/>
          <p:cNvSpPr/>
          <p:nvPr/>
        </p:nvSpPr>
        <p:spPr>
          <a:xfrm>
            <a:off x="3185400" y="2324450"/>
            <a:ext cx="424800" cy="2472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txBox="1"/>
          <p:nvPr/>
        </p:nvSpPr>
        <p:spPr>
          <a:xfrm>
            <a:off x="136525" y="4663425"/>
            <a:ext cx="5398500" cy="247200"/>
          </a:xfrm>
          <a:prstGeom prst="rect">
            <a:avLst/>
          </a:prstGeom>
          <a:noFill/>
          <a:ln>
            <a:noFill/>
          </a:ln>
        </p:spPr>
        <p:txBody>
          <a:bodyPr lIns="91425" tIns="91425" rIns="91425" bIns="91425" anchor="t" anchorCtr="0">
            <a:noAutofit/>
          </a:bodyPr>
          <a:lstStyle/>
          <a:p>
            <a:pPr lvl="0">
              <a:spcBef>
                <a:spcPts val="0"/>
              </a:spcBef>
              <a:buNone/>
            </a:pPr>
            <a:r>
              <a:rPr lang="en-GB" sz="700"/>
              <a:t>Source : http://remagazine.coop/power-theft/</a:t>
            </a:r>
          </a:p>
        </p:txBody>
      </p:sp>
      <p:sp>
        <p:nvSpPr>
          <p:cNvPr id="127" name="Shape 127"/>
          <p:cNvSpPr/>
          <p:nvPr/>
        </p:nvSpPr>
        <p:spPr>
          <a:xfrm>
            <a:off x="3185400" y="3388425"/>
            <a:ext cx="424800" cy="2472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476"/>
    </mc:Choice>
    <mc:Fallback>
      <p:transition spd="slow" advTm="21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How does this information help?</a:t>
            </a:r>
          </a:p>
        </p:txBody>
      </p:sp>
      <p:sp>
        <p:nvSpPr>
          <p:cNvPr id="134" name="Shape 134"/>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GB" b="1" dirty="0"/>
              <a:t>Rural area averagely consumes more electricity. </a:t>
            </a:r>
          </a:p>
          <a:p>
            <a:pPr marL="457200" lvl="0" indent="-228600">
              <a:spcBef>
                <a:spcPts val="0"/>
              </a:spcBef>
              <a:buChar char="➔"/>
            </a:pPr>
            <a:r>
              <a:rPr lang="en-GB" sz="1500" dirty="0"/>
              <a:t>Help them update the appliances’ energy efficiency</a:t>
            </a:r>
            <a:r>
              <a:rPr lang="en-GB" dirty="0"/>
              <a:t> </a:t>
            </a:r>
          </a:p>
        </p:txBody>
      </p:sp>
      <p:pic>
        <p:nvPicPr>
          <p:cNvPr id="135" name="Shape 135"/>
          <p:cNvPicPr preferRelativeResize="0"/>
          <p:nvPr/>
        </p:nvPicPr>
        <p:blipFill>
          <a:blip r:embed="rId5">
            <a:alphaModFix/>
          </a:blip>
          <a:stretch>
            <a:fillRect/>
          </a:stretch>
        </p:blipFill>
        <p:spPr>
          <a:xfrm>
            <a:off x="544400" y="2321650"/>
            <a:ext cx="3007299" cy="2017175"/>
          </a:xfrm>
          <a:prstGeom prst="rect">
            <a:avLst/>
          </a:prstGeom>
          <a:noFill/>
          <a:ln>
            <a:noFill/>
          </a:ln>
        </p:spPr>
      </p:pic>
      <p:pic>
        <p:nvPicPr>
          <p:cNvPr id="136" name="Shape 136"/>
          <p:cNvPicPr preferRelativeResize="0"/>
          <p:nvPr/>
        </p:nvPicPr>
        <p:blipFill>
          <a:blip r:embed="rId6">
            <a:alphaModFix/>
          </a:blip>
          <a:stretch>
            <a:fillRect/>
          </a:stretch>
        </p:blipFill>
        <p:spPr>
          <a:xfrm>
            <a:off x="4194775" y="2334875"/>
            <a:ext cx="3667125" cy="2143125"/>
          </a:xfrm>
          <a:prstGeom prst="rect">
            <a:avLst/>
          </a:prstGeom>
          <a:noFill/>
          <a:ln>
            <a:noFill/>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886"/>
    </mc:Choice>
    <mc:Fallback>
      <p:transition spd="slow" advTm="21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GB"/>
              <a:t>How does this information help?</a:t>
            </a:r>
          </a:p>
        </p:txBody>
      </p:sp>
      <p:sp>
        <p:nvSpPr>
          <p:cNvPr id="142" name="Shape 142"/>
          <p:cNvSpPr txBox="1">
            <a:spLocks noGrp="1"/>
          </p:cNvSpPr>
          <p:nvPr>
            <p:ph type="body" idx="1"/>
          </p:nvPr>
        </p:nvSpPr>
        <p:spPr>
          <a:xfrm>
            <a:off x="311700" y="1236525"/>
            <a:ext cx="8520600" cy="3302700"/>
          </a:xfrm>
          <a:prstGeom prst="rect">
            <a:avLst/>
          </a:prstGeom>
        </p:spPr>
        <p:txBody>
          <a:bodyPr lIns="91425" tIns="91425" rIns="91425" bIns="91425" anchor="t" anchorCtr="0">
            <a:noAutofit/>
          </a:bodyPr>
          <a:lstStyle/>
          <a:p>
            <a:pPr lvl="0" algn="just" rtl="0">
              <a:spcBef>
                <a:spcPts val="0"/>
              </a:spcBef>
              <a:spcAft>
                <a:spcPts val="0"/>
              </a:spcAft>
              <a:buNone/>
            </a:pPr>
            <a:r>
              <a:rPr lang="en-GB" b="1" dirty="0"/>
              <a:t>The government:</a:t>
            </a:r>
          </a:p>
          <a:p>
            <a:pPr lvl="0" algn="just" rtl="0">
              <a:spcBef>
                <a:spcPts val="0"/>
              </a:spcBef>
              <a:spcAft>
                <a:spcPts val="0"/>
              </a:spcAft>
              <a:buNone/>
            </a:pPr>
            <a:endParaRPr b="1" dirty="0"/>
          </a:p>
          <a:p>
            <a:pPr marL="228600" lvl="0" algn="just" rtl="0">
              <a:spcBef>
                <a:spcPts val="0"/>
              </a:spcBef>
              <a:spcAft>
                <a:spcPts val="0"/>
              </a:spcAft>
            </a:pPr>
            <a:r>
              <a:rPr lang="en-GB" dirty="0"/>
              <a:t>implement a tiered pricing system for household electricity.</a:t>
            </a:r>
          </a:p>
          <a:p>
            <a:pPr marL="457200" lvl="0" indent="-317500" algn="just" rtl="0">
              <a:spcBef>
                <a:spcPts val="0"/>
              </a:spcBef>
              <a:spcAft>
                <a:spcPts val="0"/>
              </a:spcAft>
              <a:buSzPct val="100000"/>
              <a:buChar char="➔"/>
            </a:pPr>
            <a:r>
              <a:rPr lang="en-GB" sz="1400" dirty="0"/>
              <a:t>Predict electricity consumption, keep updating the pricing system.  </a:t>
            </a:r>
          </a:p>
          <a:p>
            <a:pPr lvl="0" algn="just" rtl="0">
              <a:spcBef>
                <a:spcPts val="0"/>
              </a:spcBef>
              <a:spcAft>
                <a:spcPts val="0"/>
              </a:spcAft>
              <a:buNone/>
            </a:pPr>
            <a:endParaRPr sz="1400" dirty="0">
              <a:latin typeface="Arial"/>
              <a:ea typeface="Arial"/>
              <a:cs typeface="Arial"/>
              <a:sym typeface="Arial"/>
            </a:endParaRPr>
          </a:p>
          <a:p>
            <a:pPr lvl="0" algn="just" rtl="0">
              <a:spcBef>
                <a:spcPts val="0"/>
              </a:spcBef>
              <a:spcAft>
                <a:spcPts val="0"/>
              </a:spcAft>
              <a:buNone/>
            </a:pPr>
            <a:endParaRPr dirty="0">
              <a:latin typeface="Arial"/>
              <a:ea typeface="Arial"/>
              <a:cs typeface="Arial"/>
              <a:sym typeface="Arial"/>
            </a:endParaRPr>
          </a:p>
          <a:p>
            <a:pPr lvl="0" algn="just" rtl="0">
              <a:spcBef>
                <a:spcPts val="0"/>
              </a:spcBef>
              <a:spcAft>
                <a:spcPts val="0"/>
              </a:spcAft>
              <a:buNone/>
            </a:pPr>
            <a:endParaRPr dirty="0">
              <a:latin typeface="Arial"/>
              <a:ea typeface="Arial"/>
              <a:cs typeface="Arial"/>
              <a:sym typeface="Arial"/>
            </a:endParaRPr>
          </a:p>
          <a:p>
            <a:pPr lvl="0" algn="just" rtl="0">
              <a:spcBef>
                <a:spcPts val="0"/>
              </a:spcBef>
              <a:spcAft>
                <a:spcPts val="0"/>
              </a:spcAft>
              <a:buNone/>
            </a:pPr>
            <a:endParaRPr dirty="0">
              <a:latin typeface="Arial"/>
              <a:ea typeface="Arial"/>
              <a:cs typeface="Arial"/>
              <a:sym typeface="Arial"/>
            </a:endParaRPr>
          </a:p>
          <a:p>
            <a:pPr lvl="0" algn="just" rtl="0">
              <a:spcBef>
                <a:spcPts val="0"/>
              </a:spcBef>
              <a:spcAft>
                <a:spcPts val="0"/>
              </a:spcAft>
              <a:buNone/>
            </a:pPr>
            <a:endParaRPr dirty="0">
              <a:solidFill>
                <a:srgbClr val="000000"/>
              </a:solidFill>
              <a:latin typeface="Arial"/>
              <a:ea typeface="Arial"/>
              <a:cs typeface="Arial"/>
              <a:sym typeface="Arial"/>
            </a:endParaRPr>
          </a:p>
          <a:p>
            <a:pPr lvl="0" algn="just" rtl="0">
              <a:spcBef>
                <a:spcPts val="0"/>
              </a:spcBef>
              <a:spcAft>
                <a:spcPts val="0"/>
              </a:spcAft>
              <a:buNone/>
            </a:pPr>
            <a:endParaRPr dirty="0">
              <a:solidFill>
                <a:srgbClr val="000000"/>
              </a:solidFill>
              <a:latin typeface="Arial"/>
              <a:ea typeface="Arial"/>
              <a:cs typeface="Arial"/>
              <a:sym typeface="Arial"/>
            </a:endParaRPr>
          </a:p>
        </p:txBody>
      </p:sp>
      <p:sp>
        <p:nvSpPr>
          <p:cNvPr id="143" name="Shape 143"/>
          <p:cNvSpPr/>
          <p:nvPr/>
        </p:nvSpPr>
        <p:spPr>
          <a:xfrm>
            <a:off x="927150" y="2772850"/>
            <a:ext cx="983100" cy="873900"/>
          </a:xfrm>
          <a:prstGeom prst="rect">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a:p>
            <a:pPr lvl="0">
              <a:spcBef>
                <a:spcPts val="0"/>
              </a:spcBef>
              <a:buNone/>
            </a:pPr>
            <a:r>
              <a:rPr lang="en-GB">
                <a:solidFill>
                  <a:srgbClr val="FFFFFF"/>
                </a:solidFill>
              </a:rPr>
              <a:t>Tier one:</a:t>
            </a:r>
          </a:p>
          <a:p>
            <a:pPr lvl="0">
              <a:spcBef>
                <a:spcPts val="0"/>
              </a:spcBef>
              <a:buNone/>
            </a:pPr>
            <a:r>
              <a:rPr lang="en-GB" sz="900" b="1">
                <a:solidFill>
                  <a:srgbClr val="FFFFFF"/>
                </a:solidFill>
              </a:rPr>
              <a:t>&lt;19770 </a:t>
            </a:r>
          </a:p>
          <a:p>
            <a:pPr lvl="0" algn="just" rtl="0">
              <a:lnSpc>
                <a:spcPct val="115000"/>
              </a:lnSpc>
              <a:spcBef>
                <a:spcPts val="0"/>
              </a:spcBef>
              <a:buNone/>
            </a:pPr>
            <a:r>
              <a:rPr lang="en-GB" sz="1000">
                <a:solidFill>
                  <a:srgbClr val="FFFFFF"/>
                </a:solidFill>
              </a:rPr>
              <a:t>13.76 cents</a:t>
            </a:r>
          </a:p>
          <a:p>
            <a:pPr lvl="0">
              <a:spcBef>
                <a:spcPts val="0"/>
              </a:spcBef>
              <a:buNone/>
            </a:pPr>
            <a:endParaRPr>
              <a:solidFill>
                <a:srgbClr val="FFFF00"/>
              </a:solidFill>
            </a:endParaRPr>
          </a:p>
        </p:txBody>
      </p:sp>
      <p:sp>
        <p:nvSpPr>
          <p:cNvPr id="144" name="Shape 144"/>
          <p:cNvSpPr/>
          <p:nvPr/>
        </p:nvSpPr>
        <p:spPr>
          <a:xfrm>
            <a:off x="2142025" y="2772850"/>
            <a:ext cx="1085100" cy="873900"/>
          </a:xfrm>
          <a:prstGeom prst="rect">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a:solidFill>
                  <a:srgbClr val="EFEFEF"/>
                </a:solidFill>
              </a:rPr>
              <a:t>Tier two: </a:t>
            </a:r>
          </a:p>
          <a:p>
            <a:pPr marL="0" lvl="0" indent="0" algn="just" rtl="0">
              <a:lnSpc>
                <a:spcPct val="115000"/>
              </a:lnSpc>
              <a:spcBef>
                <a:spcPts val="0"/>
              </a:spcBef>
              <a:buNone/>
            </a:pPr>
            <a:r>
              <a:rPr lang="en-GB" sz="1000">
                <a:solidFill>
                  <a:srgbClr val="EFEFEF"/>
                </a:solidFill>
              </a:rPr>
              <a:t>1</a:t>
            </a:r>
            <a:r>
              <a:rPr lang="en-GB" sz="900" b="1">
                <a:solidFill>
                  <a:srgbClr val="EFEFEF"/>
                </a:solidFill>
              </a:rPr>
              <a:t>9770 to 49630</a:t>
            </a:r>
          </a:p>
          <a:p>
            <a:pPr marL="0" lvl="0" indent="0" algn="just" rtl="0">
              <a:lnSpc>
                <a:spcPct val="115000"/>
              </a:lnSpc>
              <a:spcBef>
                <a:spcPts val="0"/>
              </a:spcBef>
              <a:buNone/>
            </a:pPr>
            <a:r>
              <a:rPr lang="en-GB" sz="900" b="1">
                <a:solidFill>
                  <a:srgbClr val="EFEFEF"/>
                </a:solidFill>
              </a:rPr>
              <a:t>14.76 cents</a:t>
            </a:r>
          </a:p>
        </p:txBody>
      </p:sp>
      <p:sp>
        <p:nvSpPr>
          <p:cNvPr id="145" name="Shape 145"/>
          <p:cNvSpPr/>
          <p:nvPr/>
        </p:nvSpPr>
        <p:spPr>
          <a:xfrm>
            <a:off x="3364333" y="2772850"/>
            <a:ext cx="1155627" cy="873900"/>
          </a:xfrm>
          <a:prstGeom prst="rect">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dirty="0">
                <a:solidFill>
                  <a:srgbClr val="F3F3F3"/>
                </a:solidFill>
              </a:rPr>
              <a:t>Tier three: </a:t>
            </a:r>
          </a:p>
          <a:p>
            <a:pPr lvl="0" algn="just" rtl="0">
              <a:lnSpc>
                <a:spcPct val="115000"/>
              </a:lnSpc>
              <a:spcBef>
                <a:spcPts val="0"/>
              </a:spcBef>
              <a:buNone/>
            </a:pPr>
            <a:r>
              <a:rPr lang="en-GB" sz="1000" dirty="0">
                <a:solidFill>
                  <a:srgbClr val="F3F3F3"/>
                </a:solidFill>
              </a:rPr>
              <a:t>&gt;</a:t>
            </a:r>
            <a:r>
              <a:rPr lang="en-GB" sz="900" b="1" dirty="0">
                <a:solidFill>
                  <a:srgbClr val="F3F3F3"/>
                </a:solidFill>
              </a:rPr>
              <a:t> 49630</a:t>
            </a:r>
          </a:p>
          <a:p>
            <a:pPr lvl="0" algn="just" rtl="0">
              <a:lnSpc>
                <a:spcPct val="115000"/>
              </a:lnSpc>
              <a:spcBef>
                <a:spcPts val="0"/>
              </a:spcBef>
              <a:buNone/>
            </a:pPr>
            <a:r>
              <a:rPr lang="en-GB" sz="900" b="1" dirty="0">
                <a:solidFill>
                  <a:srgbClr val="F3F3F3"/>
                </a:solidFill>
              </a:rPr>
              <a:t>16.76 cents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48"/>
    </mc:Choice>
    <mc:Fallback>
      <p:transition spd="slow" advTm="1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882</Words>
  <Application>Microsoft Office PowerPoint</Application>
  <PresentationFormat>On-screen Show (16:9)</PresentationFormat>
  <Paragraphs>125</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PT Sans Narrow</vt:lpstr>
      <vt:lpstr>Arial</vt:lpstr>
      <vt:lpstr>Open Sans</vt:lpstr>
      <vt:lpstr>tropic</vt:lpstr>
      <vt:lpstr>Profiling Household  Energy Consumption</vt:lpstr>
      <vt:lpstr>Data set and Problem Statement </vt:lpstr>
      <vt:lpstr>Features contributing most to electricity consumption : Prediction </vt:lpstr>
      <vt:lpstr>Top features identified for energy consumption</vt:lpstr>
      <vt:lpstr>‘High’/’Low’ Electricity Consumers : Classification </vt:lpstr>
      <vt:lpstr>Results</vt:lpstr>
      <vt:lpstr>How does this information help?</vt:lpstr>
      <vt:lpstr>How does this information help?</vt:lpstr>
      <vt:lpstr>How does this information help?</vt:lpstr>
      <vt:lpstr>How does this information help?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Profiling Household  Energy Consumption</dc:title>
  <dc:creator>Rashmi Upadhyaya</dc:creator>
  <cp:lastModifiedBy>Rashmi Upadhyaya</cp:lastModifiedBy>
  <cp:revision>13</cp:revision>
  <dcterms:modified xsi:type="dcterms:W3CDTF">2017-03-06T16:30:23Z</dcterms:modified>
</cp:coreProperties>
</file>